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8" r:id="rId1"/>
  </p:sldMasterIdLst>
  <p:notesMasterIdLst>
    <p:notesMasterId r:id="rId14"/>
  </p:notesMasterIdLst>
  <p:sldIdLst>
    <p:sldId id="256" r:id="rId2"/>
    <p:sldId id="261" r:id="rId3"/>
    <p:sldId id="288" r:id="rId4"/>
    <p:sldId id="262" r:id="rId5"/>
    <p:sldId id="271" r:id="rId6"/>
    <p:sldId id="286" r:id="rId7"/>
    <p:sldId id="287" r:id="rId8"/>
    <p:sldId id="265" r:id="rId9"/>
    <p:sldId id="279" r:id="rId10"/>
    <p:sldId id="289" r:id="rId11"/>
    <p:sldId id="290" r:id="rId12"/>
    <p:sldId id="257"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Patrick Hand SC" pitchFamily="2" charset="77"/>
      <p:regular r:id="rId19"/>
    </p:embeddedFont>
    <p:embeddedFont>
      <p:font typeface="Sniglet" pitchFamily="82" charset="0"/>
      <p:regular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verine Behra" initials="SB" lastIdx="4" clrIdx="0">
    <p:extLst>
      <p:ext uri="{19B8F6BF-5375-455C-9EA6-DF929625EA0E}">
        <p15:presenceInfo xmlns:p15="http://schemas.microsoft.com/office/powerpoint/2012/main" userId="S::journee5@univ-lorraine.fr::111d056d-d1dc-472b-ad3c-63521cfce0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5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AB7763-BA5E-4DA7-A7FC-AA039E102FB8}">
  <a:tblStyle styleId="{F6AB7763-BA5E-4DA7-A7FC-AA039E102FB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57" autoAdjust="0"/>
    <p:restoredTop sz="72455" autoAdjust="0"/>
  </p:normalViewPr>
  <p:slideViewPr>
    <p:cSldViewPr snapToGrid="0" snapToObjects="1">
      <p:cViewPr varScale="1">
        <p:scale>
          <a:sx n="109" d="100"/>
          <a:sy n="109" d="100"/>
        </p:scale>
        <p:origin x="1440" y="176"/>
      </p:cViewPr>
      <p:guideLst/>
    </p:cSldViewPr>
  </p:slideViewPr>
  <p:notesTextViewPr>
    <p:cViewPr>
      <p:scale>
        <a:sx n="120" d="100"/>
        <a:sy n="1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3917/ela.140.042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duscol.education.fr/pid34145-cid143570/guide-pour-l-enseignement-des-langues-vivantes-etrangeres.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100" b="1" i="0" u="none" strike="noStrike" cap="none" dirty="0">
                <a:solidFill>
                  <a:srgbClr val="000000"/>
                </a:solidFill>
                <a:effectLst/>
                <a:latin typeface="Arial"/>
                <a:ea typeface="Arial"/>
                <a:cs typeface="Arial"/>
                <a:sym typeface="Arial"/>
              </a:rPr>
              <a:t>Éléments introductifs : un contexte éducatif en situation d’instabilité</a:t>
            </a:r>
          </a:p>
          <a:p>
            <a:pPr marL="228600" lvl="0" indent="-228600" algn="l" rtl="0">
              <a:spcBef>
                <a:spcPts val="0"/>
              </a:spcBef>
              <a:spcAft>
                <a:spcPts val="0"/>
              </a:spcAft>
              <a:buAutoNum type="arabicPeriod"/>
            </a:pPr>
            <a:r>
              <a:rPr lang="fr-FR" sz="1100" b="0" i="0" u="none" strike="noStrike" cap="none" dirty="0">
                <a:solidFill>
                  <a:srgbClr val="000000"/>
                </a:solidFill>
                <a:effectLst/>
                <a:latin typeface="Arial"/>
                <a:ea typeface="Arial"/>
                <a:cs typeface="Arial"/>
                <a:sym typeface="Arial"/>
              </a:rPr>
              <a:t>Le contexte actuel de l’élaboration des </a:t>
            </a:r>
            <a:r>
              <a:rPr lang="fr-FR" sz="1100" b="0" i="0" u="sng" strike="noStrike" cap="none" dirty="0">
                <a:solidFill>
                  <a:srgbClr val="0070C0"/>
                </a:solidFill>
                <a:effectLst/>
                <a:latin typeface="Arial"/>
                <a:ea typeface="Arial"/>
                <a:cs typeface="Arial"/>
                <a:sym typeface="Arial"/>
              </a:rPr>
              <a:t>futures maquettes </a:t>
            </a:r>
            <a:r>
              <a:rPr lang="fr-FR" sz="1100" b="0" i="0" u="none" strike="noStrike" cap="none" dirty="0">
                <a:solidFill>
                  <a:srgbClr val="000000"/>
                </a:solidFill>
                <a:effectLst/>
                <a:latin typeface="Arial"/>
                <a:ea typeface="Arial"/>
                <a:cs typeface="Arial"/>
                <a:sym typeface="Arial"/>
              </a:rPr>
              <a:t>dans les </a:t>
            </a:r>
            <a:r>
              <a:rPr lang="fr-FR" sz="1100" b="0" i="0" u="none" strike="noStrike" cap="none" dirty="0" err="1">
                <a:solidFill>
                  <a:srgbClr val="000000"/>
                </a:solidFill>
                <a:effectLst/>
                <a:latin typeface="Arial"/>
                <a:ea typeface="Arial"/>
                <a:cs typeface="Arial"/>
                <a:sym typeface="Arial"/>
              </a:rPr>
              <a:t>Inspé</a:t>
            </a:r>
            <a:r>
              <a:rPr lang="fr-FR" sz="1100" b="0" i="0" u="none" strike="noStrike" cap="none" dirty="0">
                <a:solidFill>
                  <a:srgbClr val="000000"/>
                </a:solidFill>
                <a:effectLst/>
                <a:latin typeface="Arial"/>
                <a:ea typeface="Arial"/>
                <a:cs typeface="Arial"/>
                <a:sym typeface="Arial"/>
              </a:rPr>
              <a:t> (notamment avec l’APC) est favorable à une réflexion sur la formation des enseignants (FI+FC) ;</a:t>
            </a:r>
          </a:p>
          <a:p>
            <a:pPr marL="228600" lvl="0" indent="-228600" algn="l" rtl="0">
              <a:spcBef>
                <a:spcPts val="0"/>
              </a:spcBef>
              <a:spcAft>
                <a:spcPts val="0"/>
              </a:spcAft>
              <a:buAutoNum type="arabicPeriod"/>
            </a:pPr>
            <a:r>
              <a:rPr lang="fr-FR" sz="1100" b="0" i="0" u="none" strike="noStrike" cap="none" dirty="0">
                <a:solidFill>
                  <a:srgbClr val="000000"/>
                </a:solidFill>
                <a:effectLst/>
                <a:latin typeface="Arial"/>
                <a:ea typeface="Arial"/>
                <a:cs typeface="Arial"/>
                <a:sym typeface="Arial"/>
              </a:rPr>
              <a:t>Le Ministère de l’Éducation nationale entend développer les « fondamentaux » dans une </a:t>
            </a:r>
            <a:r>
              <a:rPr lang="fr-FR" sz="1100" b="0" i="0" u="sng" strike="noStrike" cap="none" dirty="0">
                <a:solidFill>
                  <a:srgbClr val="000000"/>
                </a:solidFill>
                <a:effectLst/>
                <a:latin typeface="Arial"/>
                <a:ea typeface="Arial"/>
                <a:cs typeface="Arial"/>
                <a:sym typeface="Arial"/>
              </a:rPr>
              <a:t>approche essentiellement disciplinaire </a:t>
            </a:r>
            <a:r>
              <a:rPr lang="fr-FR" sz="1100" b="0" i="0" u="none" strike="noStrike" cap="none" dirty="0">
                <a:solidFill>
                  <a:srgbClr val="000000"/>
                </a:solidFill>
                <a:effectLst/>
                <a:latin typeface="Arial"/>
                <a:ea typeface="Arial"/>
                <a:cs typeface="Arial"/>
                <a:sym typeface="Arial"/>
              </a:rPr>
              <a:t>(français et maths) qui va à l’encontre des travaux actuels sur l’appropriation des savoirs et de l’approche par compétences en éducation (transversalité, etc.) ;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fr-FR" sz="1100" b="0" i="0" u="none" strike="noStrike" cap="none" dirty="0">
                <a:solidFill>
                  <a:srgbClr val="000000"/>
                </a:solidFill>
                <a:effectLst/>
                <a:latin typeface="Arial"/>
                <a:ea typeface="Arial"/>
                <a:cs typeface="Arial"/>
                <a:sym typeface="Arial"/>
              </a:rPr>
              <a:t>Certains savoirs sont identifiés par les enseignants comme </a:t>
            </a:r>
            <a:r>
              <a:rPr lang="fr-FR" sz="1100" b="0" i="0" u="sng" strike="noStrike" cap="none" dirty="0">
                <a:solidFill>
                  <a:srgbClr val="000000"/>
                </a:solidFill>
                <a:effectLst/>
                <a:latin typeface="Arial"/>
                <a:ea typeface="Arial"/>
                <a:cs typeface="Arial"/>
                <a:sym typeface="Arial"/>
              </a:rPr>
              <a:t>des difficultés pour les élèves</a:t>
            </a:r>
            <a:r>
              <a:rPr lang="fr-FR" sz="1100" b="0" i="0" u="none" strike="noStrike" cap="none" dirty="0">
                <a:solidFill>
                  <a:srgbClr val="000000"/>
                </a:solidFill>
                <a:effectLst/>
                <a:latin typeface="Arial"/>
                <a:ea typeface="Arial"/>
                <a:cs typeface="Arial"/>
                <a:sym typeface="Arial"/>
              </a:rPr>
              <a:t>, voire des besoins, parfois comme des obstacles, sans que l’institution y apporte de réponse par la Formation Continue.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fr-FR" sz="1100" b="0" i="0" u="none" strike="noStrike" cap="none" dirty="0">
                <a:solidFill>
                  <a:srgbClr val="000000"/>
                </a:solidFill>
                <a:effectLst/>
                <a:latin typeface="Arial"/>
                <a:ea typeface="Arial"/>
                <a:cs typeface="Arial"/>
                <a:sym typeface="Arial"/>
              </a:rPr>
              <a:t>De nouveaux paradigmes apparaissent par ailleurs (ex.: plurilinguisme) qui mettent les enseignants en situation de fragilité par rapport à leurs savoirs et pratiques d’enseignement. Il en résulte une certaine instabilité des savoirs disciplinaires scolaires, qui nécessitent une nouvelle écologie de la recherche et de la formation.</a:t>
            </a:r>
          </a:p>
          <a:p>
            <a:pPr marL="228600" lvl="0" indent="-228600" algn="l" rtl="0">
              <a:spcBef>
                <a:spcPts val="0"/>
              </a:spcBef>
              <a:spcAft>
                <a:spcPts val="0"/>
              </a:spcAft>
              <a:buAutoNum type="arabicPeriod"/>
            </a:pPr>
            <a:r>
              <a:rPr lang="fr-FR" sz="1100" b="0" i="0" u="none" strike="noStrike" cap="none" dirty="0">
                <a:solidFill>
                  <a:srgbClr val="000000"/>
                </a:solidFill>
                <a:effectLst/>
                <a:latin typeface="Arial"/>
                <a:ea typeface="Arial"/>
                <a:cs typeface="Arial"/>
                <a:sym typeface="Arial"/>
              </a:rPr>
              <a:t>Les enseignants sollicitent le plus souvent des </a:t>
            </a:r>
            <a:r>
              <a:rPr lang="fr-FR" sz="1100" b="0" i="0" u="sng" strike="noStrike" cap="none" dirty="0">
                <a:solidFill>
                  <a:srgbClr val="000000"/>
                </a:solidFill>
                <a:effectLst/>
                <a:latin typeface="Arial"/>
                <a:ea typeface="Arial"/>
                <a:cs typeface="Arial"/>
                <a:sym typeface="Arial"/>
              </a:rPr>
              <a:t>ressources pragmatiques de </a:t>
            </a:r>
            <a:r>
              <a:rPr lang="fr-FR" sz="1100" b="0" i="0" u="sng" strike="noStrike" cap="none" dirty="0" err="1">
                <a:solidFill>
                  <a:srgbClr val="000000"/>
                </a:solidFill>
                <a:effectLst/>
                <a:latin typeface="Arial"/>
                <a:ea typeface="Arial"/>
                <a:cs typeface="Arial"/>
                <a:sym typeface="Arial"/>
              </a:rPr>
              <a:t>typ</a:t>
            </a:r>
            <a:r>
              <a:rPr lang="fr-FR" sz="1100" b="0" i="0" u="sng" strike="noStrike" cap="none" dirty="0">
                <a:solidFill>
                  <a:srgbClr val="000000"/>
                </a:solidFill>
                <a:effectLst/>
                <a:latin typeface="Arial"/>
                <a:ea typeface="Arial"/>
                <a:cs typeface="Arial"/>
                <a:sym typeface="Arial"/>
              </a:rPr>
              <a:t> solutions, du « clés en mains »</a:t>
            </a:r>
            <a:r>
              <a:rPr lang="fr-FR" sz="1100" b="0" i="0" u="none" strike="noStrike" cap="none" dirty="0">
                <a:solidFill>
                  <a:srgbClr val="000000"/>
                </a:solidFill>
                <a:effectLst/>
                <a:latin typeface="Arial"/>
                <a:ea typeface="Arial"/>
                <a:cs typeface="Arial"/>
                <a:sym typeface="Arial"/>
              </a:rPr>
              <a:t>. Certains, plus rares, émettent des attentes en termes de </a:t>
            </a:r>
            <a:r>
              <a:rPr lang="fr-FR" sz="1100" b="0" i="0" u="sng" strike="noStrike" cap="none" dirty="0">
                <a:solidFill>
                  <a:srgbClr val="000000"/>
                </a:solidFill>
                <a:effectLst/>
                <a:latin typeface="Arial"/>
                <a:ea typeface="Arial"/>
                <a:cs typeface="Arial"/>
                <a:sym typeface="Arial"/>
              </a:rPr>
              <a:t>leviers</a:t>
            </a:r>
            <a:r>
              <a:rPr lang="fr-FR" sz="1100" b="0" i="0" u="none" strike="noStrike" cap="none" dirty="0">
                <a:solidFill>
                  <a:srgbClr val="000000"/>
                </a:solidFill>
                <a:effectLst/>
                <a:latin typeface="Arial"/>
                <a:ea typeface="Arial"/>
                <a:cs typeface="Arial"/>
                <a:sym typeface="Arial"/>
              </a:rPr>
              <a:t> soit scientifiques, soit didactiques ou pédagogiques. </a:t>
            </a:r>
          </a:p>
          <a:p>
            <a:pPr marL="228600" lvl="0" indent="-228600" algn="l" rtl="0">
              <a:spcBef>
                <a:spcPts val="0"/>
              </a:spcBef>
              <a:spcAft>
                <a:spcPts val="0"/>
              </a:spcAft>
              <a:buAutoNum type="arabicPeriod"/>
            </a:pPr>
            <a:r>
              <a:rPr lang="fr-FR" sz="1100" b="0" i="0" u="sng" strike="noStrike" cap="none" dirty="0">
                <a:solidFill>
                  <a:srgbClr val="000000"/>
                </a:solidFill>
                <a:effectLst/>
                <a:latin typeface="Arial"/>
                <a:ea typeface="Arial"/>
                <a:cs typeface="Arial"/>
                <a:sym typeface="Arial"/>
              </a:rPr>
              <a:t>La toile de fond institutionnelle demeure éloignée des pratiques scolaires réelles ou telles que dites ou ressenties d’une part et de la recherche d’autre part</a:t>
            </a:r>
            <a:r>
              <a:rPr lang="fr-FR" sz="1100" b="0" i="0" u="none" strike="noStrike" cap="none" dirty="0">
                <a:solidFill>
                  <a:srgbClr val="000000"/>
                </a:solidFill>
                <a:effectLst/>
                <a:latin typeface="Arial"/>
                <a:ea typeface="Arial"/>
                <a:cs typeface="Arial"/>
                <a:sym typeface="Arial"/>
              </a:rPr>
              <a:t>. « Des pans entiers de la recherche demeurent à l’évidence méconnus des décideurs et des personnels, les travaux des chercheurs réunis par le </a:t>
            </a:r>
            <a:r>
              <a:rPr lang="fr-FR" sz="1100" b="0" i="0" u="none" strike="noStrike" cap="none" dirty="0" err="1">
                <a:solidFill>
                  <a:srgbClr val="000000"/>
                </a:solidFill>
                <a:effectLst/>
                <a:latin typeface="Arial"/>
                <a:ea typeface="Arial"/>
                <a:cs typeface="Arial"/>
                <a:sym typeface="Arial"/>
              </a:rPr>
              <a:t>Cnesco</a:t>
            </a:r>
            <a:r>
              <a:rPr lang="fr-FR" sz="1100" b="0" i="0" u="none" strike="noStrike" cap="none" dirty="0">
                <a:solidFill>
                  <a:srgbClr val="000000"/>
                </a:solidFill>
                <a:effectLst/>
                <a:latin typeface="Arial"/>
                <a:ea typeface="Arial"/>
                <a:cs typeface="Arial"/>
                <a:sym typeface="Arial"/>
              </a:rPr>
              <a:t> lors de la </a:t>
            </a:r>
            <a:r>
              <a:rPr lang="fr-FR" sz="1100" b="0" i="1" u="none" strike="noStrike" cap="none" dirty="0">
                <a:solidFill>
                  <a:srgbClr val="000000"/>
                </a:solidFill>
                <a:effectLst/>
                <a:latin typeface="Arial"/>
                <a:ea typeface="Arial"/>
                <a:cs typeface="Arial"/>
                <a:sym typeface="Arial"/>
              </a:rPr>
              <a:t>Conférence de Consensus</a:t>
            </a:r>
            <a:r>
              <a:rPr lang="fr-FR" sz="1100" b="0" i="0" u="none" strike="noStrike" cap="none" dirty="0">
                <a:solidFill>
                  <a:srgbClr val="000000"/>
                </a:solidFill>
                <a:effectLst/>
                <a:latin typeface="Arial"/>
                <a:ea typeface="Arial"/>
                <a:cs typeface="Arial"/>
                <a:sym typeface="Arial"/>
              </a:rPr>
              <a:t> consacrée aux langues (mars 2019). S’ajoute à cela un écart important entre les résultats de la recherche internationale sur l’acquisition et l’apprentissage des langues (chez les plurilingues) et le fonctionnement de l’institution scolaire en France qui semble encore négliger bon nombre de ces travaux » (Macaire, 2020, RDLC).</a:t>
            </a:r>
          </a:p>
          <a:p>
            <a:pPr marL="228600" lvl="0" indent="-228600" algn="l" rtl="0">
              <a:spcBef>
                <a:spcPts val="0"/>
              </a:spcBef>
              <a:spcAft>
                <a:spcPts val="0"/>
              </a:spcAft>
              <a:buAutoNum type="arabicPeriod"/>
            </a:pPr>
            <a:r>
              <a:rPr lang="fr-FR" sz="1100" b="0" i="0" u="none" strike="noStrike" cap="none" dirty="0">
                <a:solidFill>
                  <a:srgbClr val="000000"/>
                </a:solidFill>
                <a:effectLst/>
                <a:latin typeface="Arial"/>
                <a:ea typeface="Arial"/>
                <a:cs typeface="Arial"/>
                <a:sym typeface="Arial"/>
              </a:rPr>
              <a:t>Les recherches en SHS élaborent de nouveaux chantiers avec le développement des </a:t>
            </a:r>
            <a:r>
              <a:rPr lang="fr-FR" sz="1100" b="0" i="0" u="sng" strike="noStrike" cap="none" dirty="0">
                <a:solidFill>
                  <a:srgbClr val="000000"/>
                </a:solidFill>
                <a:effectLst/>
                <a:latin typeface="Arial"/>
                <a:ea typeface="Arial"/>
                <a:cs typeface="Arial"/>
                <a:sym typeface="Arial"/>
              </a:rPr>
              <a:t>approches autour du sujet </a:t>
            </a:r>
            <a:r>
              <a:rPr lang="fr-FR" sz="1100" b="0" i="0" u="none" strike="noStrike" cap="none" dirty="0">
                <a:solidFill>
                  <a:srgbClr val="000000"/>
                </a:solidFill>
                <a:effectLst/>
                <a:latin typeface="Arial"/>
                <a:ea typeface="Arial"/>
                <a:cs typeface="Arial"/>
                <a:sym typeface="Arial"/>
              </a:rPr>
              <a:t>(</a:t>
            </a:r>
            <a:r>
              <a:rPr lang="fr-FR" sz="1100" b="0" i="0" u="none" strike="noStrike" cap="none" dirty="0" err="1">
                <a:solidFill>
                  <a:srgbClr val="000000"/>
                </a:solidFill>
                <a:effectLst/>
                <a:latin typeface="Arial"/>
                <a:ea typeface="Arial"/>
                <a:cs typeface="Arial"/>
                <a:sym typeface="Arial"/>
              </a:rPr>
              <a:t>Ricoeur</a:t>
            </a:r>
            <a:r>
              <a:rPr lang="fr-FR" sz="1100" b="0" i="0" u="none" strike="noStrike" cap="none" dirty="0">
                <a:solidFill>
                  <a:srgbClr val="000000"/>
                </a:solidFill>
                <a:effectLst/>
                <a:latin typeface="Arial"/>
                <a:ea typeface="Arial"/>
                <a:cs typeface="Arial"/>
                <a:sym typeface="Arial"/>
              </a:rPr>
              <a:t>) d’une part, et plus largement des relations homme-homme, homme-machine, homme-environnement.</a:t>
            </a:r>
          </a:p>
          <a:p>
            <a:pPr marL="228600" lvl="0" indent="-228600" algn="l" rtl="0">
              <a:spcBef>
                <a:spcPts val="0"/>
              </a:spcBef>
              <a:spcAft>
                <a:spcPts val="0"/>
              </a:spcAft>
              <a:buAutoNum type="arabicPeriod"/>
            </a:pPr>
            <a:r>
              <a:rPr lang="fr-FR" sz="1100" b="0" i="0" u="none" strike="noStrike" cap="none" dirty="0">
                <a:solidFill>
                  <a:srgbClr val="000000"/>
                </a:solidFill>
                <a:effectLst/>
                <a:latin typeface="Arial"/>
                <a:ea typeface="Arial"/>
                <a:cs typeface="Arial"/>
                <a:sym typeface="Arial"/>
              </a:rPr>
              <a:t>Les recherches sur les nouveaux paradigmes ou sur les notions complexes demandent une approche différente et font la part belle à une écologie de la complexité.</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b="1" i="0" u="none" strike="noStrike" cap="none" dirty="0">
                <a:solidFill>
                  <a:schemeClr val="accent1">
                    <a:lumMod val="60000"/>
                    <a:lumOff val="40000"/>
                  </a:schemeClr>
                </a:solidFill>
                <a:effectLst/>
                <a:latin typeface="Arial"/>
                <a:ea typeface="Arial"/>
                <a:cs typeface="Arial"/>
                <a:sym typeface="Arial"/>
              </a:rPr>
              <a:t>Méthode de travail avec le RTP Education axe 4 (Rappel des objectifs du RTP Education en ANNEXE si utile)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b="0" i="0" u="none" strike="noStrike" cap="none" dirty="0">
                <a:solidFill>
                  <a:srgbClr val="000000"/>
                </a:solidFill>
                <a:effectLst/>
                <a:latin typeface="Arial"/>
                <a:ea typeface="Arial"/>
                <a:cs typeface="Arial"/>
                <a:sym typeface="Arial"/>
              </a:rPr>
              <a:t>Nous avons décidé de partir d'un exemple, que nous avons choisi en linguistique française, travaillé par un axe de recherche de notre laboratoire l’ATILF, et notamment par </a:t>
            </a:r>
            <a:r>
              <a:rPr lang="fr-FR" sz="1100" b="0" i="0" u="none" strike="noStrike" cap="none" dirty="0" err="1">
                <a:solidFill>
                  <a:srgbClr val="000000"/>
                </a:solidFill>
                <a:effectLst/>
                <a:latin typeface="Arial"/>
                <a:ea typeface="Arial"/>
                <a:cs typeface="Arial"/>
                <a:sym typeface="Arial"/>
              </a:rPr>
              <a:t>Véronika</a:t>
            </a:r>
            <a:r>
              <a:rPr lang="fr-FR" sz="1100" b="0" i="0" u="none" strike="noStrike" cap="none" dirty="0">
                <a:solidFill>
                  <a:srgbClr val="000000"/>
                </a:solidFill>
                <a:effectLst/>
                <a:latin typeface="Arial"/>
                <a:ea typeface="Arial"/>
                <a:cs typeface="Arial"/>
                <a:sym typeface="Arial"/>
              </a:rPr>
              <a:t> LUX, membre de notre équipe RTP Education. Nous avons  retenu une notion disciplinaire, attachée au français, celle de </a:t>
            </a:r>
            <a:r>
              <a:rPr lang="fr-FR" sz="1100" b="0" i="1" u="none" strike="noStrike" cap="none" dirty="0">
                <a:solidFill>
                  <a:srgbClr val="000000"/>
                </a:solidFill>
                <a:effectLst/>
                <a:latin typeface="Arial"/>
                <a:ea typeface="Arial"/>
                <a:cs typeface="Arial"/>
                <a:sym typeface="Arial"/>
              </a:rPr>
              <a:t>polysémie</a:t>
            </a:r>
            <a:r>
              <a:rPr lang="fr-FR" sz="1100" b="0" i="0" u="none" strike="noStrike" cap="none" dirty="0">
                <a:solidFill>
                  <a:srgbClr val="000000"/>
                </a:solidFill>
                <a:effectLst/>
                <a:latin typeface="Arial"/>
                <a:ea typeface="Arial"/>
                <a:cs typeface="Arial"/>
                <a:sym typeface="Arial"/>
              </a:rPr>
              <a:t>. Importante dans diverses situations d’enseignement-apprentissage, cette notion dépasse toutefois le cours de français disciplinaire.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b="0" i="0" u="none" strike="noStrike" cap="none" dirty="0">
                <a:solidFill>
                  <a:srgbClr val="000000"/>
                </a:solidFill>
                <a:effectLst/>
                <a:latin typeface="Arial"/>
                <a:ea typeface="Arial"/>
                <a:cs typeface="Arial"/>
                <a:sym typeface="Arial"/>
              </a:rPr>
              <a:t>En observant des cours et au moyen de transcriptions des énoncés produits, (outre le recours à d’autres données, comme les paroles d’acteurs, les retours d’auto-confrontations sur captations, les focus groups, les productions d’élèves, etc.),  il est possible d’approcher la difficulté de l’appropriation de la notion par les élèves (ici au cycle 3).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b="0" i="0" u="none" strike="noStrike" cap="none" dirty="0">
                <a:solidFill>
                  <a:srgbClr val="000000"/>
                </a:solidFill>
                <a:effectLst/>
                <a:latin typeface="Arial"/>
                <a:ea typeface="Arial"/>
                <a:cs typeface="Arial"/>
                <a:sym typeface="Arial"/>
              </a:rPr>
              <a:t>Ce choix se veut un stimulus pour partager des questions. Nous envisageons de présenter la manière dont la recherche va s'adosser aux terrains scolaires (observations de cours de français et </a:t>
            </a:r>
            <a:r>
              <a:rPr lang="fr-FR" sz="1100" b="0" i="0" u="none" strike="noStrike" cap="none" dirty="0" err="1">
                <a:solidFill>
                  <a:srgbClr val="000000"/>
                </a:solidFill>
                <a:effectLst/>
                <a:latin typeface="Arial"/>
                <a:ea typeface="Arial"/>
                <a:cs typeface="Arial"/>
                <a:sym typeface="Arial"/>
              </a:rPr>
              <a:t>verbatims</a:t>
            </a:r>
            <a:r>
              <a:rPr lang="fr-FR" sz="1100" b="0" i="0" u="none" strike="noStrike" cap="none" dirty="0">
                <a:solidFill>
                  <a:srgbClr val="000000"/>
                </a:solidFill>
                <a:effectLst/>
                <a:latin typeface="Arial"/>
                <a:ea typeface="Arial"/>
                <a:cs typeface="Arial"/>
                <a:sym typeface="Arial"/>
              </a:rPr>
              <a:t> d'enseignants) pour alimenter la formation (FI ou FC) et faire ainsi recherche </a:t>
            </a:r>
            <a:r>
              <a:rPr lang="fr-FR" sz="1100" b="0" i="1" u="none" strike="noStrike" cap="none" dirty="0">
                <a:solidFill>
                  <a:srgbClr val="000000"/>
                </a:solidFill>
                <a:effectLst/>
                <a:latin typeface="Arial"/>
                <a:ea typeface="Arial"/>
                <a:cs typeface="Arial"/>
                <a:sym typeface="Arial"/>
              </a:rPr>
              <a:t>et</a:t>
            </a:r>
            <a:r>
              <a:rPr lang="fr-FR" sz="1100" b="0" i="0" u="none" strike="noStrike" cap="none" dirty="0">
                <a:solidFill>
                  <a:srgbClr val="000000"/>
                </a:solidFill>
                <a:effectLst/>
                <a:latin typeface="Arial"/>
                <a:ea typeface="Arial"/>
                <a:cs typeface="Arial"/>
                <a:sym typeface="Arial"/>
              </a:rPr>
              <a:t> formation, tout à la fois. Notre objectif est de dégager quelques indicateurs de ce type d'approche du complexe dès lors que l'on touche l'humain, les apprenants en situation d'appropriation scolaire.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fr-FR" sz="1100" b="0" i="0" u="none" strike="noStrike" cap="none" dirty="0">
                <a:solidFill>
                  <a:srgbClr val="000000"/>
                </a:solidFill>
                <a:effectLst/>
                <a:latin typeface="Arial"/>
                <a:ea typeface="Arial"/>
                <a:cs typeface="Arial"/>
                <a:sym typeface="Arial"/>
              </a:rPr>
            </a:br>
            <a:r>
              <a:rPr lang="fr-FR" sz="1100" b="1" i="0" u="none" strike="noStrike" cap="none" dirty="0">
                <a:solidFill>
                  <a:srgbClr val="000000"/>
                </a:solidFill>
                <a:effectLst/>
                <a:latin typeface="Arial"/>
                <a:ea typeface="Arial"/>
                <a:cs typeface="Arial"/>
                <a:sym typeface="Arial"/>
              </a:rPr>
              <a:t>Plan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b="0" i="0" u="none" strike="noStrike" cap="none" dirty="0">
                <a:solidFill>
                  <a:srgbClr val="000000"/>
                </a:solidFill>
                <a:effectLst/>
                <a:latin typeface="Arial"/>
                <a:ea typeface="Arial"/>
                <a:cs typeface="Arial"/>
                <a:sym typeface="Arial"/>
              </a:rPr>
              <a:t>Les idées principales de cette contribution sont les suivantes, exposées sur les diapos suivantes:</a:t>
            </a:r>
          </a:p>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Nous voudrions souligner la dimension pluridimensionnelle d'une recherche qualitative. Nous ne présenterons pas la recherche sur la polysémie en elle-même, mais les enjeux, les questionnements et les aspects méthodologiques qui la rendent pertinente pour la formation.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b="0" i="0" u="none" strike="noStrike" cap="none" dirty="0">
                <a:solidFill>
                  <a:srgbClr val="000000"/>
                </a:solidFill>
                <a:effectLst/>
                <a:latin typeface="Arial"/>
                <a:ea typeface="Arial"/>
                <a:cs typeface="Arial"/>
                <a:sym typeface="Arial"/>
              </a:rPr>
              <a:t>Nous posons alors deux questions vives sous-jacentes au traitement de la notion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sz="1100" b="0" i="0" u="none" strike="noStrike" cap="none" dirty="0">
                <a:solidFill>
                  <a:srgbClr val="000000"/>
                </a:solidFill>
                <a:effectLst/>
                <a:latin typeface="Arial"/>
                <a:cs typeface="Arial"/>
                <a:sym typeface="Arial"/>
              </a:rPr>
              <a:t>Quel type de recherche s’avère pertinent pour de tels objets scientifiques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dirty="0"/>
              <a:t>Quel type de formation permet d’aborder des notions à fort enjeu local et d’accompagner les élèves dans leur appropriation ? </a:t>
            </a:r>
          </a:p>
          <a:p>
            <a:pPr marL="0" lvl="0" indent="0" algn="l" rtl="0">
              <a:spcBef>
                <a:spcPts val="0"/>
              </a:spcBef>
              <a:spcAft>
                <a:spcPts val="0"/>
              </a:spcAft>
              <a:buNone/>
            </a:pPr>
            <a:r>
              <a:rPr lang="fr-FR" dirty="0"/>
              <a:t>Ces deux questions débouchent sur une écologie privilégiée, celle de la </a:t>
            </a:r>
            <a:r>
              <a:rPr lang="fr-FR" i="1" dirty="0"/>
              <a:t>recherche-formation.</a:t>
            </a:r>
            <a:r>
              <a:rPr lang="fr-FR" dirty="0"/>
              <a:t> </a:t>
            </a:r>
          </a:p>
          <a:p>
            <a:pPr marL="0" lvl="0" indent="0" algn="l" rtl="0">
              <a:spcBef>
                <a:spcPts val="0"/>
              </a:spcBef>
              <a:spcAft>
                <a:spcPts val="0"/>
              </a:spcAft>
              <a:buNone/>
            </a:pPr>
            <a:endParaRPr lang="fr-FR" sz="1100" b="0" i="0" u="none" strike="noStrike" cap="none" dirty="0">
              <a:solidFill>
                <a:srgbClr val="000000"/>
              </a:solidFill>
              <a:effectLst/>
              <a:latin typeface="Arial"/>
              <a:ea typeface="Arial"/>
              <a:cs typeface="Arial"/>
              <a:sym typeface="Arial"/>
            </a:endParaRPr>
          </a:p>
          <a:p>
            <a:pPr marL="139700" indent="0">
              <a:buFontTx/>
              <a:buNone/>
            </a:pPr>
            <a:r>
              <a:rPr lang="fr-FR" sz="1100" b="0" i="0" u="none" strike="noStrike" cap="none" dirty="0">
                <a:solidFill>
                  <a:srgbClr val="000000"/>
                </a:solidFill>
                <a:effectLst/>
                <a:latin typeface="Arial"/>
                <a:ea typeface="Arial"/>
                <a:cs typeface="Arial"/>
                <a:sym typeface="Arial"/>
              </a:rPr>
              <a:t> </a:t>
            </a:r>
            <a:endParaRPr dirty="0"/>
          </a:p>
        </p:txBody>
      </p:sp>
    </p:spTree>
    <p:extLst>
      <p:ext uri="{BB962C8B-B14F-4D97-AF65-F5344CB8AC3E}">
        <p14:creationId xmlns:p14="http://schemas.microsoft.com/office/powerpoint/2010/main" val="57432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fr-FR" b="1" dirty="0"/>
              <a:t>Justification du choix de la </a:t>
            </a:r>
            <a:r>
              <a:rPr lang="fr-FR" b="1" i="1" dirty="0"/>
              <a:t>polysémie</a:t>
            </a:r>
            <a:r>
              <a:rPr lang="fr-FR" b="1" dirty="0"/>
              <a:t>, un exemple dans et au-delà des disciplines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sz="1100" dirty="0"/>
              <a:t>On </a:t>
            </a:r>
            <a:r>
              <a:rPr lang="en" sz="1100" dirty="0" err="1"/>
              <a:t>considèrera</a:t>
            </a:r>
            <a:r>
              <a:rPr lang="en" sz="1100" dirty="0"/>
              <a:t> 6 aspects de la recherche sur la notion de </a:t>
            </a:r>
            <a:r>
              <a:rPr lang="en" sz="1100" dirty="0" err="1"/>
              <a:t>polysémie</a:t>
            </a:r>
            <a:r>
              <a:rPr lang="en" sz="1100" dirty="0"/>
              <a:t> qui </a:t>
            </a:r>
            <a:r>
              <a:rPr lang="fr-FR" sz="1100" dirty="0"/>
              <a:t>mettent en relation </a:t>
            </a:r>
            <a:r>
              <a:rPr lang="en" sz="1100" dirty="0"/>
              <a:t>la dimension </a:t>
            </a:r>
            <a:r>
              <a:rPr lang="en" sz="1100" dirty="0" err="1"/>
              <a:t>linguistique</a:t>
            </a:r>
            <a:r>
              <a:rPr lang="en" sz="1100" dirty="0"/>
              <a:t> et la dimension </a:t>
            </a:r>
            <a:r>
              <a:rPr lang="en" sz="1100" dirty="0" err="1"/>
              <a:t>didactique</a:t>
            </a:r>
            <a:r>
              <a:rPr lang="en" sz="1100" dirty="0"/>
              <a:t>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 sz="1100" dirty="0"/>
              <a:t>La </a:t>
            </a:r>
            <a:r>
              <a:rPr lang="en" sz="1100" dirty="0" err="1"/>
              <a:t>polysémie</a:t>
            </a:r>
            <a:r>
              <a:rPr lang="en" sz="1100" dirty="0"/>
              <a:t> </a:t>
            </a:r>
            <a:r>
              <a:rPr lang="en" sz="1100" dirty="0" err="1"/>
              <a:t>comme</a:t>
            </a:r>
            <a:r>
              <a:rPr lang="en" sz="1100" dirty="0"/>
              <a:t> </a:t>
            </a:r>
            <a:r>
              <a:rPr lang="en" sz="1100" i="1" dirty="0" err="1"/>
              <a:t>objet</a:t>
            </a:r>
            <a:r>
              <a:rPr lang="en" sz="1100" i="1" dirty="0"/>
              <a:t> </a:t>
            </a:r>
            <a:r>
              <a:rPr lang="en" sz="1100" dirty="0"/>
              <a:t>de savoir (le point de </a:t>
            </a:r>
            <a:r>
              <a:rPr lang="en" sz="1100" dirty="0" err="1"/>
              <a:t>vue</a:t>
            </a:r>
            <a:r>
              <a:rPr lang="en" sz="1100" dirty="0"/>
              <a:t> de </a:t>
            </a:r>
            <a:r>
              <a:rPr lang="en" sz="1100" dirty="0" err="1"/>
              <a:t>l’expert</a:t>
            </a:r>
            <a:r>
              <a:rPr lang="en" sz="1100" dirty="0"/>
              <a:t> </a:t>
            </a:r>
            <a:r>
              <a:rPr lang="en" sz="1100" dirty="0" err="1"/>
              <a:t>linguiste</a:t>
            </a:r>
            <a:r>
              <a:rPr lang="en" sz="1100" dirty="0"/>
              <a:t>); la </a:t>
            </a:r>
            <a:r>
              <a:rPr lang="en" sz="1100" dirty="0" err="1"/>
              <a:t>polysémie</a:t>
            </a:r>
            <a:r>
              <a:rPr lang="en" sz="1100" dirty="0"/>
              <a:t> </a:t>
            </a:r>
            <a:r>
              <a:rPr lang="en" sz="1100" dirty="0" err="1"/>
              <a:t>est</a:t>
            </a:r>
            <a:r>
              <a:rPr lang="en" sz="1100" dirty="0"/>
              <a:t> </a:t>
            </a:r>
            <a:r>
              <a:rPr lang="fr-FR" sz="1100" dirty="0"/>
              <a:t>1 </a:t>
            </a:r>
            <a:r>
              <a:rPr lang="fr-FR" sz="1100" dirty="0">
                <a:solidFill>
                  <a:srgbClr val="0070C0"/>
                </a:solidFill>
              </a:rPr>
              <a:t>principe de structuration </a:t>
            </a:r>
            <a:r>
              <a:rPr lang="fr-FR" sz="1100" dirty="0"/>
              <a:t>du lexique. Dès lors que l’on entre dans la classe, il convient de la définir le savoir </a:t>
            </a:r>
            <a:r>
              <a:rPr lang="fr-FR" sz="1100" dirty="0">
                <a:solidFill>
                  <a:srgbClr val="0070C0"/>
                </a:solidFill>
              </a:rPr>
              <a:t>du point de vue des enseignants  et des élèves</a:t>
            </a:r>
            <a:r>
              <a:rPr lang="fr-FR" sz="1100" dirty="0"/>
              <a:t> (</a:t>
            </a:r>
            <a:r>
              <a:rPr lang="en" sz="1100" dirty="0"/>
              <a:t>le point de </a:t>
            </a:r>
            <a:r>
              <a:rPr lang="en" sz="1100" dirty="0" err="1"/>
              <a:t>vue</a:t>
            </a:r>
            <a:r>
              <a:rPr lang="en" sz="1100" dirty="0"/>
              <a:t> du </a:t>
            </a:r>
            <a:r>
              <a:rPr lang="en" sz="1100" dirty="0" err="1"/>
              <a:t>didacticien</a:t>
            </a:r>
            <a:r>
              <a:rPr lang="en" sz="1100" dirty="0"/>
              <a:t> et du terrain</a:t>
            </a:r>
            <a:r>
              <a:rPr lang="fr-FR" sz="1100" dirty="0"/>
              <a:t>) </a:t>
            </a:r>
            <a:r>
              <a:rPr lang="fr-FR" dirty="0"/>
              <a:t>L’objet, au</a:t>
            </a:r>
            <a:r>
              <a:rPr lang="fr-FR" sz="1100" b="0" i="0" u="none" strike="noStrike" cap="none" dirty="0">
                <a:solidFill>
                  <a:srgbClr val="000000"/>
                </a:solidFill>
                <a:effectLst/>
                <a:latin typeface="Arial"/>
                <a:ea typeface="Arial"/>
                <a:cs typeface="Arial"/>
                <a:sym typeface="Arial"/>
              </a:rPr>
              <a:t> départ disciplinaire, relève d'un réseau de sens, il est complexe et s'avère être l'un des obstacles à l'apprentissage lexical en français. Par ailleurs, le  "français », est à la fois fortement ancré dans le disciplinaire et dispose de liberté dans les programmes; ce qui offre en cours </a:t>
            </a:r>
            <a:r>
              <a:rPr lang="fr-FR" sz="1100" b="0" i="1" u="none" strike="noStrike" cap="none" dirty="0">
                <a:solidFill>
                  <a:srgbClr val="000000"/>
                </a:solidFill>
                <a:effectLst/>
                <a:latin typeface="Arial"/>
                <a:ea typeface="Arial"/>
                <a:cs typeface="Arial"/>
                <a:sym typeface="Arial"/>
              </a:rPr>
              <a:t>espace-temps d'intéressement</a:t>
            </a:r>
            <a:r>
              <a:rPr lang="fr-FR" sz="1100" b="0" i="0" u="none" strike="noStrike" cap="none" dirty="0">
                <a:solidFill>
                  <a:srgbClr val="000000"/>
                </a:solidFill>
                <a:effectLst/>
                <a:latin typeface="Arial"/>
                <a:ea typeface="Arial"/>
                <a:cs typeface="Arial"/>
                <a:sym typeface="Arial"/>
              </a:rPr>
              <a:t> qui dépasse la discipline elle-même. </a:t>
            </a:r>
            <a:r>
              <a:rPr lang="fr-FR" dirty="0"/>
              <a:t>On peut observer une granularité plus large. La polysémie, est un bon exemple d’impact </a:t>
            </a:r>
            <a:r>
              <a:rPr lang="fr-FR" i="1" dirty="0"/>
              <a:t>dans</a:t>
            </a:r>
            <a:r>
              <a:rPr lang="fr-FR" dirty="0"/>
              <a:t> et </a:t>
            </a:r>
            <a:r>
              <a:rPr lang="fr-FR" i="1" dirty="0"/>
              <a:t>au-delà</a:t>
            </a:r>
            <a:r>
              <a:rPr lang="fr-FR" dirty="0"/>
              <a:t> des disciplines (ex: les consignes,  certains mots utilisés de façon différente selon les disciplines comme chiffre en mathématiques ou en sciences sociales, etc.). </a:t>
            </a:r>
            <a:r>
              <a:rPr lang="fr-FR" sz="1100" b="0" i="0" u="none" strike="noStrike" cap="none" dirty="0">
                <a:solidFill>
                  <a:srgbClr val="000000"/>
                </a:solidFill>
                <a:effectLst/>
                <a:latin typeface="Arial"/>
                <a:ea typeface="Arial"/>
                <a:cs typeface="Arial"/>
                <a:sym typeface="Arial"/>
              </a:rPr>
              <a:t>, pour se situer </a:t>
            </a:r>
            <a:r>
              <a:rPr lang="fr-FR" sz="1100" b="0" i="1" u="none" strike="noStrike" cap="none" dirty="0">
                <a:solidFill>
                  <a:srgbClr val="000000"/>
                </a:solidFill>
                <a:effectLst/>
                <a:latin typeface="Arial"/>
                <a:ea typeface="Arial"/>
                <a:cs typeface="Arial"/>
                <a:sym typeface="Arial"/>
              </a:rPr>
              <a:t>au-delà</a:t>
            </a:r>
            <a:r>
              <a:rPr lang="fr-FR" sz="1100" b="0" i="0" u="none" strike="noStrike" cap="none" dirty="0">
                <a:solidFill>
                  <a:srgbClr val="000000"/>
                </a:solidFill>
                <a:effectLst/>
                <a:latin typeface="Arial"/>
                <a:ea typeface="Arial"/>
                <a:cs typeface="Arial"/>
                <a:sym typeface="Arial"/>
              </a:rPr>
              <a:t> de la discipline.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 sz="1100" dirty="0"/>
              <a:t>La </a:t>
            </a:r>
            <a:r>
              <a:rPr lang="en" sz="1100" dirty="0" err="1"/>
              <a:t>polysémie</a:t>
            </a:r>
            <a:r>
              <a:rPr lang="en" sz="1100" dirty="0"/>
              <a:t> </a:t>
            </a:r>
            <a:r>
              <a:rPr lang="en" sz="1100" dirty="0" err="1"/>
              <a:t>comme</a:t>
            </a:r>
            <a:r>
              <a:rPr lang="en" sz="1100" dirty="0"/>
              <a:t> </a:t>
            </a:r>
            <a:r>
              <a:rPr lang="en" sz="1100" i="1" dirty="0" err="1"/>
              <a:t>outil</a:t>
            </a:r>
            <a:r>
              <a:rPr lang="en" sz="1100" dirty="0"/>
              <a:t>, </a:t>
            </a:r>
            <a:r>
              <a:rPr lang="en" sz="1100" dirty="0" err="1"/>
              <a:t>ou</a:t>
            </a:r>
            <a:r>
              <a:rPr lang="en" sz="1100" dirty="0"/>
              <a:t> </a:t>
            </a:r>
            <a:r>
              <a:rPr lang="en" sz="1100" i="1" dirty="0" err="1"/>
              <a:t>exp</a:t>
            </a:r>
            <a:r>
              <a:rPr lang="fr-FR" sz="1100" i="1" dirty="0" err="1"/>
              <a:t>é</a:t>
            </a:r>
            <a:r>
              <a:rPr lang="en" sz="1100" i="1" dirty="0" err="1"/>
              <a:t>rience</a:t>
            </a:r>
            <a:r>
              <a:rPr lang="en" sz="1100" i="1" dirty="0"/>
              <a:t> </a:t>
            </a:r>
            <a:r>
              <a:rPr lang="en" sz="1100" dirty="0" err="1"/>
              <a:t>socialement</a:t>
            </a:r>
            <a:r>
              <a:rPr lang="en" sz="1100" dirty="0"/>
              <a:t> </a:t>
            </a:r>
            <a:r>
              <a:rPr lang="en" sz="1100" dirty="0" err="1"/>
              <a:t>vécue</a:t>
            </a:r>
            <a:r>
              <a:rPr lang="en" sz="1100" dirty="0"/>
              <a:t> au </a:t>
            </a:r>
            <a:r>
              <a:rPr lang="en" sz="1100" dirty="0" err="1"/>
              <a:t>quotidien</a:t>
            </a:r>
            <a:r>
              <a:rPr lang="en" sz="1100" dirty="0"/>
              <a:t> (le point de </a:t>
            </a:r>
            <a:r>
              <a:rPr lang="en" sz="1100" dirty="0" err="1"/>
              <a:t>vue</a:t>
            </a:r>
            <a:r>
              <a:rPr lang="en" sz="1100" dirty="0"/>
              <a:t> des </a:t>
            </a:r>
            <a:r>
              <a:rPr lang="en" sz="1100" dirty="0" err="1"/>
              <a:t>acteurs</a:t>
            </a:r>
            <a:r>
              <a:rPr lang="en" sz="1100" dirty="0"/>
              <a:t> </a:t>
            </a:r>
            <a:r>
              <a:rPr lang="en" sz="1100" dirty="0" err="1"/>
              <a:t>sociaux</a:t>
            </a:r>
            <a:r>
              <a:rPr lang="en" sz="1100" dirty="0"/>
              <a:t>, des </a:t>
            </a:r>
            <a:r>
              <a:rPr lang="en" sz="1100" dirty="0" err="1"/>
              <a:t>usagers</a:t>
            </a:r>
            <a:r>
              <a:rPr lang="en" sz="1100" dirty="0"/>
              <a:t> de la langue). </a:t>
            </a:r>
            <a:r>
              <a:rPr lang="fr-FR" sz="1100" b="0" i="0" u="none" strike="noStrike" cap="none" dirty="0">
                <a:solidFill>
                  <a:srgbClr val="000000"/>
                </a:solidFill>
                <a:effectLst/>
                <a:latin typeface="Arial"/>
                <a:ea typeface="Arial"/>
                <a:cs typeface="Arial"/>
                <a:sym typeface="Arial"/>
              </a:rPr>
              <a:t>Cet objet il a une réalité sociale dans l'expérience individuelle des élèves. il constitue  un objet à fort enjeu social. </a:t>
            </a:r>
            <a:r>
              <a:rPr lang="fr-FR" sz="1100" dirty="0"/>
              <a:t>Mais également scolaire. De ce fait, l</a:t>
            </a:r>
            <a:r>
              <a:rPr lang="en" sz="1100" dirty="0"/>
              <a:t>e lien entre 1. et 2. fait de la </a:t>
            </a:r>
            <a:r>
              <a:rPr lang="en" sz="1100" dirty="0" err="1"/>
              <a:t>polysémie</a:t>
            </a:r>
            <a:r>
              <a:rPr lang="en" sz="1100" dirty="0"/>
              <a:t> un “</a:t>
            </a:r>
            <a:r>
              <a:rPr lang="en" sz="1100" dirty="0" err="1"/>
              <a:t>objet</a:t>
            </a:r>
            <a:r>
              <a:rPr lang="en" sz="1100" dirty="0"/>
              <a:t> de savoir </a:t>
            </a:r>
            <a:r>
              <a:rPr lang="en" sz="1100" dirty="0" err="1"/>
              <a:t>à</a:t>
            </a:r>
            <a:r>
              <a:rPr lang="en" sz="1100" dirty="0"/>
              <a:t> fort </a:t>
            </a:r>
            <a:r>
              <a:rPr lang="en" sz="1100" dirty="0" err="1"/>
              <a:t>enjeu</a:t>
            </a:r>
            <a:r>
              <a:rPr lang="en" sz="1100" dirty="0"/>
              <a:t> local” (</a:t>
            </a:r>
            <a:r>
              <a:rPr lang="en" sz="1100" dirty="0" err="1"/>
              <a:t>dans</a:t>
            </a:r>
            <a:r>
              <a:rPr lang="en" sz="1100" dirty="0"/>
              <a:t> </a:t>
            </a:r>
            <a:r>
              <a:rPr lang="en" sz="1100" dirty="0" err="1"/>
              <a:t>l’institution</a:t>
            </a:r>
            <a:r>
              <a:rPr lang="en" sz="1100" dirty="0"/>
              <a:t> </a:t>
            </a:r>
            <a:r>
              <a:rPr lang="en" sz="1100" dirty="0" err="1"/>
              <a:t>apprenante</a:t>
            </a:r>
            <a:r>
              <a:rPr lang="en" sz="1100" dirty="0"/>
              <a:t> </a:t>
            </a:r>
            <a:r>
              <a:rPr lang="en" sz="1100" dirty="0" err="1"/>
              <a:t>constituée</a:t>
            </a:r>
            <a:r>
              <a:rPr lang="en" sz="1100" dirty="0"/>
              <a:t>.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 sz="1100" dirty="0" err="1"/>
              <a:t>Constats</a:t>
            </a:r>
            <a:r>
              <a:rPr lang="en" sz="1100" dirty="0"/>
              <a:t> de situations </a:t>
            </a:r>
            <a:r>
              <a:rPr lang="en" sz="1100" dirty="0" err="1"/>
              <a:t>scolaires</a:t>
            </a:r>
            <a:r>
              <a:rPr lang="en" sz="1100" dirty="0"/>
              <a:t> de “</a:t>
            </a:r>
            <a:r>
              <a:rPr lang="en" sz="1100" dirty="0" err="1"/>
              <a:t>malentendus</a:t>
            </a:r>
            <a:r>
              <a:rPr lang="en" sz="1100" dirty="0"/>
              <a:t>” sur des </a:t>
            </a:r>
            <a:r>
              <a:rPr lang="en" sz="1100" dirty="0" err="1"/>
              <a:t>termes</a:t>
            </a:r>
            <a:r>
              <a:rPr lang="en" sz="1100" dirty="0"/>
              <a:t> </a:t>
            </a:r>
            <a:r>
              <a:rPr lang="en" sz="1100" dirty="0" err="1"/>
              <a:t>polysémiques</a:t>
            </a:r>
            <a:r>
              <a:rPr lang="en" sz="1100" dirty="0"/>
              <a:t>, </a:t>
            </a:r>
            <a:r>
              <a:rPr lang="en" sz="1100" dirty="0" err="1"/>
              <a:t>à</a:t>
            </a:r>
            <a:r>
              <a:rPr lang="en" sz="1100" dirty="0"/>
              <a:t> </a:t>
            </a:r>
            <a:r>
              <a:rPr lang="en" sz="1100" dirty="0" err="1"/>
              <a:t>partir</a:t>
            </a:r>
            <a:r>
              <a:rPr lang="en" sz="1100" dirty="0"/>
              <a:t> de </a:t>
            </a:r>
            <a:r>
              <a:rPr lang="en" sz="1100" dirty="0" err="1"/>
              <a:t>l’exemple</a:t>
            </a:r>
            <a:r>
              <a:rPr lang="en" sz="1100" dirty="0"/>
              <a:t> de “grandeurs et </a:t>
            </a:r>
            <a:r>
              <a:rPr lang="en" sz="1100" dirty="0" err="1"/>
              <a:t>mesures</a:t>
            </a:r>
            <a:r>
              <a:rPr lang="en" sz="1100" dirty="0"/>
              <a:t>” (le point de </a:t>
            </a:r>
            <a:r>
              <a:rPr lang="en" sz="1100" dirty="0" err="1"/>
              <a:t>vue</a:t>
            </a:r>
            <a:r>
              <a:rPr lang="en" sz="1100" dirty="0"/>
              <a:t> des </a:t>
            </a:r>
            <a:r>
              <a:rPr lang="en" sz="1100" dirty="0" err="1"/>
              <a:t>acteurs</a:t>
            </a:r>
            <a:r>
              <a:rPr lang="en" sz="1100" dirty="0"/>
              <a:t> de la </a:t>
            </a:r>
            <a:r>
              <a:rPr lang="en" sz="1100" dirty="0" err="1"/>
              <a:t>classe</a:t>
            </a:r>
            <a:r>
              <a:rPr lang="en" sz="1100" dirty="0"/>
              <a:t>, </a:t>
            </a:r>
            <a:r>
              <a:rPr lang="en" sz="1100" dirty="0" err="1"/>
              <a:t>enseignants</a:t>
            </a:r>
            <a:r>
              <a:rPr lang="en" sz="1100" dirty="0"/>
              <a:t> et </a:t>
            </a:r>
            <a:r>
              <a:rPr lang="en" sz="1100" dirty="0" err="1"/>
              <a:t>apprenants</a:t>
            </a:r>
            <a:r>
              <a:rPr lang="en" sz="1100" dirty="0"/>
              <a:t>) (</a:t>
            </a:r>
            <a:r>
              <a:rPr lang="en" sz="1100" dirty="0" err="1"/>
              <a:t>cf</a:t>
            </a:r>
            <a:r>
              <a:rPr lang="en" sz="1100" dirty="0"/>
              <a:t> </a:t>
            </a:r>
            <a:r>
              <a:rPr lang="en" sz="1100" dirty="0" err="1"/>
              <a:t>Véronika</a:t>
            </a:r>
            <a:r>
              <a:rPr lang="en" sz="1100" dirty="0"/>
              <a:t> et </a:t>
            </a:r>
            <a:r>
              <a:rPr lang="en" sz="1100" dirty="0" err="1"/>
              <a:t>Séverine</a:t>
            </a:r>
            <a:r>
              <a:rPr lang="en" sz="1100" dirty="0"/>
              <a:t>). </a:t>
            </a:r>
            <a:r>
              <a:rPr lang="en" sz="1100" dirty="0" err="1"/>
              <a:t>Granualité</a:t>
            </a:r>
            <a:r>
              <a:rPr lang="en" sz="1100" dirty="0"/>
              <a:t> fine de la dimension du </a:t>
            </a:r>
            <a:r>
              <a:rPr lang="en" sz="1100" dirty="0" err="1"/>
              <a:t>français</a:t>
            </a:r>
            <a:r>
              <a:rPr lang="en" sz="1100" dirty="0"/>
              <a:t> </a:t>
            </a:r>
            <a:r>
              <a:rPr lang="en" sz="1100" dirty="0" err="1"/>
              <a:t>disciplinaire</a:t>
            </a:r>
            <a:r>
              <a:rPr lang="en" sz="1100" dirty="0"/>
              <a:t> : </a:t>
            </a:r>
            <a:r>
              <a:rPr lang="fr-FR" sz="1100" i="1" dirty="0"/>
              <a:t>Je mesure 1m50 / Je mesure la table; Le sommet de la montagne / le sommet du triangle</a:t>
            </a:r>
            <a:endParaRPr lang="en" sz="1100" b="0" i="0" u="none" strike="noStrike" cap="none" dirty="0">
              <a:solidFill>
                <a:srgbClr val="000000"/>
              </a:solidFill>
              <a:effectLst/>
              <a:latin typeface="Arial"/>
              <a:cs typeface="Arial"/>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fr-FR" sz="1100" b="0" i="0" u="none" strike="noStrike" cap="none" dirty="0">
                <a:solidFill>
                  <a:srgbClr val="000000"/>
                </a:solidFill>
                <a:effectLst/>
                <a:latin typeface="Arial"/>
                <a:ea typeface="Arial"/>
                <a:cs typeface="Arial"/>
                <a:sym typeface="Arial"/>
              </a:rPr>
              <a:t>Du point de vue des ressources pour la classe: celles-ci s'avèrent peu adaptés et nécessitent un (</a:t>
            </a:r>
            <a:r>
              <a:rPr lang="fr-FR" sz="1100" b="0" i="0" u="none" strike="noStrike" cap="none" dirty="0" err="1">
                <a:solidFill>
                  <a:srgbClr val="000000"/>
                </a:solidFill>
                <a:effectLst/>
                <a:latin typeface="Arial"/>
                <a:ea typeface="Arial"/>
                <a:cs typeface="Arial"/>
                <a:sym typeface="Arial"/>
              </a:rPr>
              <a:t>re</a:t>
            </a:r>
            <a:r>
              <a:rPr lang="fr-FR" sz="1100" b="0" i="0" u="none" strike="noStrike" cap="none" dirty="0">
                <a:solidFill>
                  <a:srgbClr val="000000"/>
                </a:solidFill>
                <a:effectLst/>
                <a:latin typeface="Arial"/>
                <a:ea typeface="Arial"/>
                <a:cs typeface="Arial"/>
                <a:sym typeface="Arial"/>
              </a:rPr>
              <a:t>)travail concerté </a:t>
            </a:r>
            <a:r>
              <a:rPr lang="fr-FR" sz="1100" b="0" i="0" u="none" strike="noStrike" cap="none" dirty="0" err="1">
                <a:solidFill>
                  <a:srgbClr val="000000"/>
                </a:solidFill>
                <a:effectLst/>
                <a:latin typeface="Arial"/>
                <a:ea typeface="Arial"/>
                <a:cs typeface="Arial"/>
                <a:sym typeface="Arial"/>
              </a:rPr>
              <a:t>pluricatégoriel</a:t>
            </a:r>
            <a:r>
              <a:rPr lang="fr-FR" sz="1100" b="0" i="0" u="none" strike="noStrike" cap="none" dirty="0">
                <a:solidFill>
                  <a:srgbClr val="000000"/>
                </a:solidFill>
                <a:effectLst/>
                <a:latin typeface="Arial"/>
                <a:ea typeface="Arial"/>
                <a:cs typeface="Arial"/>
                <a:sym typeface="Arial"/>
              </a:rPr>
              <a:t>  (enseignants et chercheurs), ce qui engage des collaborations. </a:t>
            </a:r>
            <a:r>
              <a:rPr lang="en" sz="1100" dirty="0"/>
              <a:t>Les </a:t>
            </a:r>
            <a:r>
              <a:rPr lang="en" sz="1100" dirty="0" err="1"/>
              <a:t>enseignants</a:t>
            </a:r>
            <a:r>
              <a:rPr lang="en" sz="1100" dirty="0"/>
              <a:t> </a:t>
            </a:r>
            <a:r>
              <a:rPr lang="en" sz="1100" dirty="0" err="1"/>
              <a:t>connaissent</a:t>
            </a:r>
            <a:r>
              <a:rPr lang="en" sz="1100" dirty="0"/>
              <a:t> </a:t>
            </a:r>
            <a:r>
              <a:rPr lang="fr-FR" sz="1100" dirty="0"/>
              <a:t>leurs élèves et leurs besoins en contexte </a:t>
            </a:r>
            <a:r>
              <a:rPr lang="en" sz="1100" dirty="0"/>
              <a:t>(des </a:t>
            </a:r>
            <a:r>
              <a:rPr lang="en" sz="1100" dirty="0" err="1"/>
              <a:t>attentes</a:t>
            </a:r>
            <a:r>
              <a:rPr lang="en" sz="1100" dirty="0"/>
              <a:t> </a:t>
            </a:r>
            <a:r>
              <a:rPr lang="en" sz="1100" dirty="0" err="1"/>
              <a:t>en</a:t>
            </a:r>
            <a:r>
              <a:rPr lang="en" sz="1100" dirty="0"/>
              <a:t> </a:t>
            </a:r>
            <a:r>
              <a:rPr lang="en" sz="1100" dirty="0" err="1"/>
              <a:t>termes</a:t>
            </a:r>
            <a:r>
              <a:rPr lang="en" sz="1100" dirty="0"/>
              <a:t> </a:t>
            </a:r>
            <a:r>
              <a:rPr lang="en" sz="1100" dirty="0" err="1"/>
              <a:t>d’outillage</a:t>
            </a:r>
            <a:r>
              <a:rPr lang="en" sz="1100" dirty="0"/>
              <a:t> </a:t>
            </a:r>
            <a:r>
              <a:rPr lang="en" sz="1100" dirty="0" err="1"/>
              <a:t>essentiellement</a:t>
            </a:r>
            <a:r>
              <a:rPr lang="en" sz="1100" dirty="0"/>
              <a:t>  </a:t>
            </a:r>
            <a:r>
              <a:rPr lang="en" sz="1100" dirty="0" err="1"/>
              <a:t>pragmatique</a:t>
            </a:r>
            <a:r>
              <a:rPr lang="en" sz="1100" dirty="0"/>
              <a:t> et de </a:t>
            </a:r>
            <a:r>
              <a:rPr lang="en" sz="1100" dirty="0" err="1"/>
              <a:t>recours</a:t>
            </a:r>
            <a:r>
              <a:rPr lang="en" sz="1100" dirty="0"/>
              <a:t> </a:t>
            </a:r>
            <a:r>
              <a:rPr lang="en" sz="1100" dirty="0" err="1"/>
              <a:t>à</a:t>
            </a:r>
            <a:r>
              <a:rPr lang="en" sz="1100" dirty="0"/>
              <a:t> des solutions </a:t>
            </a:r>
            <a:r>
              <a:rPr lang="en" sz="1100" dirty="0" err="1"/>
              <a:t>rapides</a:t>
            </a:r>
            <a:r>
              <a:rPr lang="en" sz="1100" dirty="0"/>
              <a:t> sans </a:t>
            </a:r>
            <a:r>
              <a:rPr lang="en" sz="1100" dirty="0" err="1"/>
              <a:t>grande</a:t>
            </a:r>
            <a:r>
              <a:rPr lang="en" sz="1100" dirty="0"/>
              <a:t> </a:t>
            </a:r>
            <a:r>
              <a:rPr lang="en" sz="1100" dirty="0" err="1"/>
              <a:t>pr</a:t>
            </a:r>
            <a:r>
              <a:rPr lang="fr-FR" sz="1100" dirty="0" err="1"/>
              <a:t>é</a:t>
            </a:r>
            <a:r>
              <a:rPr lang="en" sz="1100" dirty="0" err="1"/>
              <a:t>paration</a:t>
            </a:r>
            <a:r>
              <a:rPr lang="en" sz="1100" dirty="0"/>
              <a:t> </a:t>
            </a:r>
            <a:r>
              <a:rPr lang="en" sz="1100" dirty="0" err="1"/>
              <a:t>à</a:t>
            </a:r>
            <a:r>
              <a:rPr lang="en" sz="1100" dirty="0"/>
              <a:t> faire).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 sz="1100" dirty="0"/>
              <a:t>Les conceptions et doxa </a:t>
            </a:r>
            <a:r>
              <a:rPr lang="en" sz="1100" dirty="0" err="1"/>
              <a:t>à</a:t>
            </a:r>
            <a:r>
              <a:rPr lang="en" sz="1100" dirty="0"/>
              <a:t> </a:t>
            </a:r>
            <a:r>
              <a:rPr lang="en" sz="1100" dirty="0" err="1"/>
              <a:t>l’oeuvre</a:t>
            </a:r>
            <a:r>
              <a:rPr lang="en" sz="1100" dirty="0"/>
              <a:t>, un monde latent, </a:t>
            </a:r>
            <a:r>
              <a:rPr lang="en" sz="1100" dirty="0" err="1"/>
              <a:t>peu</a:t>
            </a:r>
            <a:r>
              <a:rPr lang="en" sz="1100" dirty="0"/>
              <a:t> </a:t>
            </a:r>
            <a:r>
              <a:rPr lang="en" sz="1100" dirty="0" err="1"/>
              <a:t>conscientisé</a:t>
            </a:r>
            <a:r>
              <a:rPr lang="en" sz="1100" dirty="0"/>
              <a:t>, </a:t>
            </a:r>
            <a:r>
              <a:rPr lang="en" sz="1100" dirty="0" err="1"/>
              <a:t>souvent</a:t>
            </a:r>
            <a:r>
              <a:rPr lang="en" sz="1100" dirty="0"/>
              <a:t> </a:t>
            </a:r>
            <a:r>
              <a:rPr lang="en" sz="1100" dirty="0" err="1"/>
              <a:t>figé</a:t>
            </a:r>
            <a:endParaRPr lang="en" sz="1100" dirty="0"/>
          </a:p>
          <a:p>
            <a:pPr marL="0" lvl="0" indent="0" algn="l" rtl="0">
              <a:spcBef>
                <a:spcPts val="600"/>
              </a:spcBef>
              <a:spcAft>
                <a:spcPts val="0"/>
              </a:spcAft>
              <a:buFontTx/>
              <a:buNone/>
            </a:pPr>
            <a:r>
              <a:rPr lang="en" sz="1100" dirty="0"/>
              <a:t>Les conceptions </a:t>
            </a:r>
            <a:r>
              <a:rPr lang="en" sz="1100" dirty="0" err="1"/>
              <a:t>fonctionnent</a:t>
            </a:r>
            <a:r>
              <a:rPr lang="en" sz="1100" dirty="0"/>
              <a:t> </a:t>
            </a:r>
            <a:r>
              <a:rPr lang="en" sz="1100" dirty="0" err="1"/>
              <a:t>comme</a:t>
            </a:r>
            <a:r>
              <a:rPr lang="en" sz="1100" dirty="0"/>
              <a:t> des coups de </a:t>
            </a:r>
            <a:r>
              <a:rPr lang="en" sz="1100" dirty="0" err="1"/>
              <a:t>frein</a:t>
            </a:r>
            <a:r>
              <a:rPr lang="en" sz="1100" dirty="0"/>
              <a:t> </a:t>
            </a:r>
            <a:r>
              <a:rPr lang="en" sz="1100" dirty="0" err="1"/>
              <a:t>inconscients</a:t>
            </a:r>
            <a:r>
              <a:rPr lang="en" sz="1100" dirty="0"/>
              <a:t> </a:t>
            </a:r>
          </a:p>
          <a:p>
            <a:pPr marL="0" lvl="0" indent="0" algn="l" rtl="0">
              <a:spcBef>
                <a:spcPts val="600"/>
              </a:spcBef>
              <a:spcAft>
                <a:spcPts val="0"/>
              </a:spcAft>
              <a:buFontTx/>
              <a:buNone/>
            </a:pPr>
            <a:r>
              <a:rPr lang="en" sz="1100" dirty="0"/>
              <a:t>Variation </a:t>
            </a:r>
            <a:r>
              <a:rPr lang="en" sz="1100" i="1" dirty="0"/>
              <a:t>vs</a:t>
            </a:r>
            <a:r>
              <a:rPr lang="en" sz="1100" dirty="0"/>
              <a:t>  </a:t>
            </a:r>
            <a:r>
              <a:rPr lang="en" sz="1100" dirty="0" err="1"/>
              <a:t>norme</a:t>
            </a:r>
            <a:endParaRPr lang="en" sz="1100" dirty="0"/>
          </a:p>
          <a:p>
            <a:pPr marL="0" lvl="0" indent="0" algn="l" rtl="0">
              <a:spcBef>
                <a:spcPts val="600"/>
              </a:spcBef>
              <a:spcAft>
                <a:spcPts val="0"/>
              </a:spcAft>
              <a:buNone/>
            </a:pPr>
            <a:r>
              <a:rPr lang="en" sz="1100" dirty="0"/>
              <a:t>Rapport au savoir et </a:t>
            </a:r>
            <a:r>
              <a:rPr lang="en" sz="1100" dirty="0" err="1"/>
              <a:t>à</a:t>
            </a:r>
            <a:r>
              <a:rPr lang="en" sz="1100" dirty="0"/>
              <a:t> son appropriation (</a:t>
            </a:r>
            <a:r>
              <a:rPr lang="en" sz="1100" dirty="0" err="1"/>
              <a:t>acteurs</a:t>
            </a:r>
            <a:r>
              <a:rPr lang="en" sz="1100" dirty="0"/>
              <a:t>)</a:t>
            </a:r>
          </a:p>
          <a:p>
            <a:pPr marL="0" lvl="0" indent="0">
              <a:buNone/>
            </a:pPr>
            <a:r>
              <a:rPr lang="en" sz="1100" dirty="0" err="1"/>
              <a:t>Produit</a:t>
            </a:r>
            <a:r>
              <a:rPr lang="en" sz="1100" dirty="0"/>
              <a:t>, </a:t>
            </a:r>
            <a:r>
              <a:rPr lang="en" sz="1100" dirty="0" err="1"/>
              <a:t>processus</a:t>
            </a:r>
            <a:r>
              <a:rPr lang="en" sz="1100" dirty="0"/>
              <a:t>, </a:t>
            </a:r>
            <a:r>
              <a:rPr lang="fr-FR" sz="1100" dirty="0"/>
              <a:t>stratégies</a:t>
            </a:r>
          </a:p>
          <a:p>
            <a:pPr marL="0" lvl="0" indent="0">
              <a:buNone/>
            </a:pPr>
            <a:r>
              <a:rPr lang="fr-FR" sz="1100" dirty="0"/>
              <a:t>Modifications à la périphérie seulement</a:t>
            </a:r>
          </a:p>
          <a:p>
            <a:pPr marL="0" lvl="0" indent="0">
              <a:buNone/>
            </a:pPr>
            <a:r>
              <a:rPr lang="fr-FR" sz="1100" dirty="0"/>
              <a:t>Modifications par l’action et l’expérience individuelle et partagée</a:t>
            </a:r>
          </a:p>
          <a:p>
            <a:pPr marL="0" lvl="0" indent="0" algn="l" rtl="0">
              <a:spcBef>
                <a:spcPts val="600"/>
              </a:spcBef>
              <a:spcAft>
                <a:spcPts val="0"/>
              </a:spcAft>
              <a:buFontTx/>
              <a:buNone/>
            </a:pPr>
            <a:r>
              <a:rPr lang="en" sz="1100" dirty="0"/>
              <a:t>6. De </a:t>
            </a:r>
            <a:r>
              <a:rPr lang="en" sz="1100" dirty="0" err="1"/>
              <a:t>quelques</a:t>
            </a:r>
            <a:r>
              <a:rPr lang="en" sz="1100" dirty="0"/>
              <a:t> t</a:t>
            </a:r>
            <a:r>
              <a:rPr lang="fr-FR" sz="1100" dirty="0" err="1"/>
              <a:t>â</a:t>
            </a:r>
            <a:r>
              <a:rPr lang="en" sz="1100" dirty="0" err="1"/>
              <a:t>ches</a:t>
            </a:r>
            <a:r>
              <a:rPr lang="en" sz="1100" dirty="0"/>
              <a:t> qui font levier (</a:t>
            </a:r>
            <a:r>
              <a:rPr lang="en" sz="1100" dirty="0" err="1"/>
              <a:t>parler</a:t>
            </a:r>
            <a:r>
              <a:rPr lang="en" sz="1100" dirty="0"/>
              <a:t> les </a:t>
            </a:r>
            <a:r>
              <a:rPr lang="en" sz="1100" dirty="0" err="1"/>
              <a:t>difficultés</a:t>
            </a:r>
            <a:r>
              <a:rPr lang="en" sz="1100" dirty="0"/>
              <a:t>, co-</a:t>
            </a:r>
            <a:r>
              <a:rPr lang="en" sz="1100" dirty="0" err="1"/>
              <a:t>construire</a:t>
            </a:r>
            <a:r>
              <a:rPr lang="en" sz="1100" dirty="0"/>
              <a:t>, </a:t>
            </a:r>
            <a:r>
              <a:rPr lang="en" sz="1100" dirty="0" err="1"/>
              <a:t>s’adosser</a:t>
            </a:r>
            <a:r>
              <a:rPr lang="en" sz="1100" dirty="0"/>
              <a:t>  </a:t>
            </a:r>
            <a:r>
              <a:rPr lang="en" sz="1100" dirty="0" err="1"/>
              <a:t>à</a:t>
            </a:r>
            <a:r>
              <a:rPr lang="en" sz="1100" dirty="0"/>
              <a:t> des </a:t>
            </a:r>
            <a:r>
              <a:rPr lang="en" sz="1100" dirty="0" err="1"/>
              <a:t>activités</a:t>
            </a:r>
            <a:r>
              <a:rPr lang="en" sz="1100" dirty="0"/>
              <a:t> </a:t>
            </a:r>
            <a:r>
              <a:rPr lang="en" sz="1100" dirty="0" err="1"/>
              <a:t>cognitives</a:t>
            </a:r>
            <a:r>
              <a:rPr lang="en" sz="1100" dirty="0"/>
              <a:t> de </a:t>
            </a:r>
            <a:r>
              <a:rPr lang="en" sz="1100" dirty="0" err="1"/>
              <a:t>haut</a:t>
            </a:r>
            <a:r>
              <a:rPr lang="en" sz="1100" dirty="0"/>
              <a:t> </a:t>
            </a:r>
            <a:r>
              <a:rPr lang="en" sz="1100" dirty="0" err="1"/>
              <a:t>niveau</a:t>
            </a:r>
            <a:r>
              <a:rPr lang="en" sz="1100" dirty="0"/>
              <a:t>, </a:t>
            </a:r>
            <a:r>
              <a:rPr lang="en" sz="1100" dirty="0" err="1"/>
              <a:t>éprouver</a:t>
            </a:r>
            <a:r>
              <a:rPr lang="en" sz="1100" dirty="0"/>
              <a:t> du </a:t>
            </a:r>
            <a:r>
              <a:rPr lang="fr-FR" sz="1100" dirty="0"/>
              <a:t>p</a:t>
            </a:r>
            <a:r>
              <a:rPr lang="en" sz="1100" dirty="0" err="1"/>
              <a:t>laisir</a:t>
            </a:r>
            <a:r>
              <a:rPr lang="en" sz="1100" dirty="0"/>
              <a:t> </a:t>
            </a:r>
            <a:r>
              <a:rPr lang="en" sz="1100" dirty="0" err="1"/>
              <a:t>à</a:t>
            </a:r>
            <a:r>
              <a:rPr lang="en" sz="1100" dirty="0"/>
              <a:t> </a:t>
            </a:r>
            <a:r>
              <a:rPr lang="en" sz="1100" dirty="0" err="1"/>
              <a:t>apprendre</a:t>
            </a:r>
            <a:r>
              <a:rPr lang="en" sz="1100" dirty="0"/>
              <a:t> pour </a:t>
            </a:r>
            <a:r>
              <a:rPr lang="en" sz="1100" dirty="0" err="1"/>
              <a:t>s’engager</a:t>
            </a:r>
            <a:r>
              <a:rPr lang="en" sz="1100" dirty="0"/>
              <a:t> </a:t>
            </a:r>
            <a:r>
              <a:rPr lang="en" sz="1100" dirty="0" err="1"/>
              <a:t>dans</a:t>
            </a:r>
            <a:r>
              <a:rPr lang="en" sz="1100" dirty="0"/>
              <a:t> la </a:t>
            </a:r>
            <a:r>
              <a:rPr lang="en" sz="1100" dirty="0" err="1"/>
              <a:t>tâche</a:t>
            </a:r>
            <a:r>
              <a:rPr lang="en" sz="1100" dirty="0"/>
              <a:t> (</a:t>
            </a:r>
            <a:r>
              <a:rPr lang="en" sz="1100" dirty="0" err="1"/>
              <a:t>apports</a:t>
            </a:r>
            <a:r>
              <a:rPr lang="en" sz="1100" dirty="0"/>
              <a:t> des </a:t>
            </a:r>
            <a:r>
              <a:rPr lang="en" sz="1100" dirty="0" err="1"/>
              <a:t>psycholog</a:t>
            </a:r>
            <a:r>
              <a:rPr lang="fr-FR" sz="1100" dirty="0" err="1"/>
              <a:t>ues</a:t>
            </a:r>
            <a:r>
              <a:rPr lang="fr-FR" sz="1100" dirty="0"/>
              <a:t>, taxonomie de Bloom)</a:t>
            </a:r>
            <a:endParaRPr lang="en" sz="1100" dirty="0"/>
          </a:p>
          <a:p>
            <a:pPr marL="0" lvl="0" indent="0">
              <a:buNone/>
            </a:pPr>
            <a:r>
              <a:rPr lang="fr-FR" sz="1100" dirty="0"/>
              <a:t>Identifier des faits saillants, les questionner </a:t>
            </a:r>
          </a:p>
          <a:p>
            <a:pPr marL="0" lvl="0" indent="0">
              <a:buNone/>
            </a:pPr>
            <a:r>
              <a:rPr lang="fr-FR" sz="1100" dirty="0"/>
              <a:t>Engager dans l’action collective, comparer, négocier</a:t>
            </a:r>
          </a:p>
          <a:p>
            <a:pPr marL="0" lvl="0" indent="0">
              <a:buNone/>
            </a:pPr>
            <a:r>
              <a:rPr lang="fr-FR" sz="1100" dirty="0"/>
              <a:t>Jouer avec la langue, créer</a:t>
            </a:r>
          </a:p>
          <a:p>
            <a:pPr marL="0" lvl="0" indent="0">
              <a:buNone/>
            </a:pPr>
            <a:r>
              <a:rPr lang="fr-FR" sz="1100" dirty="0"/>
              <a:t>Identifier des faits saillants, les questionner du point de vue du rapport au savoir et à son accessibilité pour des élèves</a:t>
            </a:r>
          </a:p>
          <a:p>
            <a:pPr marL="0" lvl="0" indent="0">
              <a:buNone/>
            </a:pPr>
            <a:endParaRPr lang="fr-FR" sz="1100" b="0" i="0" u="none" strike="noStrike" cap="none" dirty="0">
              <a:solidFill>
                <a:srgbClr val="000000"/>
              </a:solidFill>
              <a:effectLst/>
              <a:latin typeface="Arial"/>
              <a:ea typeface="Arial"/>
              <a:cs typeface="Arial"/>
              <a:sym typeface="Arial"/>
            </a:endParaRPr>
          </a:p>
          <a:p>
            <a:pPr marL="0" lvl="0" indent="0" algn="l" rtl="0">
              <a:spcBef>
                <a:spcPts val="600"/>
              </a:spcBef>
              <a:spcAft>
                <a:spcPts val="0"/>
              </a:spcAft>
              <a:buFontTx/>
              <a:buNone/>
            </a:pPr>
            <a:endParaRPr lang="en" sz="1100" dirty="0"/>
          </a:p>
          <a:p>
            <a:pPr marL="0" lvl="0" indent="0">
              <a:buNone/>
            </a:pPr>
            <a:endParaRPr lang="en" sz="1100" dirty="0"/>
          </a:p>
          <a:p>
            <a:pPr marL="0" lvl="0" indent="0" algn="l" rtl="0">
              <a:spcBef>
                <a:spcPts val="600"/>
              </a:spcBef>
              <a:spcAft>
                <a:spcPts val="0"/>
              </a:spcAft>
              <a:buFontTx/>
              <a:buNone/>
            </a:pPr>
            <a:endParaRPr lang="en" sz="1100" dirty="0"/>
          </a:p>
        </p:txBody>
      </p:sp>
    </p:spTree>
    <p:extLst>
      <p:ext uri="{BB962C8B-B14F-4D97-AF65-F5344CB8AC3E}">
        <p14:creationId xmlns:p14="http://schemas.microsoft.com/office/powerpoint/2010/main" val="2375215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buFont typeface="Symbol" pitchFamily="2" charset="2"/>
              <a:buChar char="Þ"/>
            </a:pPr>
            <a:r>
              <a:rPr lang="fr-FR" sz="1100" b="0" i="0" u="none" strike="noStrike" cap="none" dirty="0">
                <a:solidFill>
                  <a:srgbClr val="000000"/>
                </a:solidFill>
                <a:effectLst/>
                <a:latin typeface="Arial"/>
                <a:ea typeface="Arial"/>
                <a:cs typeface="Arial"/>
                <a:sym typeface="Arial"/>
              </a:rPr>
              <a:t>Du point de vue de la recherche comme de la formation : des objets aveugles ou peu visibles, des objets sources de malentendus en cours nécessitent une rapproche plus complexe que celle de solutions magiques.  </a:t>
            </a:r>
          </a:p>
          <a:p>
            <a:pPr marL="171450" lvl="0" indent="-171450">
              <a:buFont typeface="Symbol" pitchFamily="2" charset="2"/>
              <a:buChar char="Þ"/>
            </a:pPr>
            <a:endParaRPr lang="fr-FR" sz="1100" b="0" i="0" u="none" strike="noStrike" cap="none" dirty="0">
              <a:solidFill>
                <a:srgbClr val="000000"/>
              </a:solidFill>
              <a:effectLst/>
              <a:latin typeface="Arial"/>
              <a:ea typeface="Arial"/>
              <a:cs typeface="Arial"/>
              <a:sym typeface="Arial"/>
            </a:endParaRPr>
          </a:p>
          <a:p>
            <a:pPr marL="171450" lvl="0" indent="-171450">
              <a:buFont typeface="Symbol" pitchFamily="2" charset="2"/>
              <a:buChar char="Þ"/>
            </a:pPr>
            <a:r>
              <a:rPr lang="fr-FR" sz="1100" b="0" i="0" u="none" strike="noStrike" cap="none" dirty="0">
                <a:solidFill>
                  <a:srgbClr val="000000"/>
                </a:solidFill>
                <a:effectLst/>
                <a:latin typeface="Arial"/>
                <a:ea typeface="Arial"/>
                <a:cs typeface="Arial"/>
                <a:sym typeface="Arial"/>
              </a:rPr>
              <a:t>Les enseignants ont une place et un rôle moteur </a:t>
            </a:r>
            <a:r>
              <a:rPr lang="fr-FR" sz="1100" b="0" i="1" u="none" strike="noStrike" cap="none" dirty="0">
                <a:solidFill>
                  <a:srgbClr val="000000"/>
                </a:solidFill>
                <a:effectLst/>
                <a:latin typeface="Arial"/>
                <a:ea typeface="Arial"/>
                <a:cs typeface="Arial"/>
                <a:sym typeface="Arial"/>
              </a:rPr>
              <a:t>avec</a:t>
            </a:r>
            <a:r>
              <a:rPr lang="fr-FR" sz="1100" b="0" i="0" u="none" strike="noStrike" cap="none" dirty="0">
                <a:solidFill>
                  <a:srgbClr val="000000"/>
                </a:solidFill>
                <a:effectLst/>
                <a:latin typeface="Arial"/>
                <a:ea typeface="Arial"/>
                <a:cs typeface="Arial"/>
                <a:sym typeface="Arial"/>
              </a:rPr>
              <a:t> les chercheurs (réflexivité, coopération, concertation), qui contribue à développer un nouveau type de recherche dite "recherche-formation".</a:t>
            </a:r>
          </a:p>
          <a:p>
            <a:pPr marL="0" lvl="0" indent="0" algn="l" rtl="0">
              <a:spcBef>
                <a:spcPts val="600"/>
              </a:spcBef>
              <a:spcAft>
                <a:spcPts val="0"/>
              </a:spcAft>
              <a:buNone/>
            </a:pPr>
            <a:endParaRPr lang="fr-FR" sz="1100" b="1" i="0" u="none" strike="noStrike" cap="none" dirty="0">
              <a:solidFill>
                <a:srgbClr val="000000"/>
              </a:solidFill>
              <a:effectLst/>
              <a:latin typeface="Arial"/>
              <a:cs typeface="Arial"/>
              <a:sym typeface="Arial"/>
            </a:endParaRPr>
          </a:p>
          <a:p>
            <a:pPr marL="0" lvl="0" indent="0" algn="l" rtl="0">
              <a:spcBef>
                <a:spcPts val="600"/>
              </a:spcBef>
              <a:spcAft>
                <a:spcPts val="0"/>
              </a:spcAft>
              <a:buNone/>
            </a:pPr>
            <a:r>
              <a:rPr lang="fr-FR" sz="1100" b="1" i="0" u="none" strike="noStrike" cap="none" dirty="0">
                <a:solidFill>
                  <a:srgbClr val="000000"/>
                </a:solidFill>
                <a:effectLst/>
                <a:latin typeface="Arial"/>
                <a:cs typeface="Arial"/>
                <a:sym typeface="Arial"/>
              </a:rPr>
              <a:t>Quel type de recherche s’avère pertinent pour de tels objets scientifiques et dans de tels contextes ?</a:t>
            </a:r>
            <a:endParaRPr lang="fr-FR" sz="1100" b="1" dirty="0"/>
          </a:p>
          <a:p>
            <a:pPr marL="0" lvl="0" indent="0" algn="l" rtl="0">
              <a:spcBef>
                <a:spcPts val="600"/>
              </a:spcBef>
              <a:spcAft>
                <a:spcPts val="0"/>
              </a:spcAft>
              <a:buNone/>
            </a:pPr>
            <a:endParaRPr lang="fr-FR" sz="1100" dirty="0"/>
          </a:p>
          <a:p>
            <a:pPr marL="0" lvl="0" indent="0" algn="l" rtl="0">
              <a:spcBef>
                <a:spcPts val="600"/>
              </a:spcBef>
              <a:spcAft>
                <a:spcPts val="0"/>
              </a:spcAft>
              <a:buNone/>
            </a:pPr>
            <a:r>
              <a:rPr lang="fr-FR" sz="1100" dirty="0"/>
              <a:t>De quelques principes pour aborder des notions complexes en formation et « faire recherche » en SHS </a:t>
            </a:r>
            <a:endParaRPr lang="fr-FR" sz="1100" i="0" dirty="0"/>
          </a:p>
          <a:p>
            <a:pPr marL="0" lvl="0" indent="0" algn="l" rtl="0">
              <a:spcBef>
                <a:spcPts val="600"/>
              </a:spcBef>
              <a:spcAft>
                <a:spcPts val="0"/>
              </a:spcAft>
              <a:buNone/>
            </a:pPr>
            <a:r>
              <a:rPr lang="fr-FR" sz="1100" i="0" dirty="0"/>
              <a:t>Constat de 2 principes opposés: le </a:t>
            </a:r>
            <a:r>
              <a:rPr lang="fr-FR" sz="1100" i="1" dirty="0" err="1"/>
              <a:t>designo</a:t>
            </a:r>
            <a:r>
              <a:rPr lang="fr-FR" sz="1100" i="1" dirty="0"/>
              <a:t> </a:t>
            </a:r>
            <a:r>
              <a:rPr lang="fr-FR" sz="1100" dirty="0"/>
              <a:t>et l’</a:t>
            </a:r>
            <a:r>
              <a:rPr lang="fr-FR" sz="1100" i="1" dirty="0"/>
              <a:t>Ingenio (Le </a:t>
            </a:r>
            <a:r>
              <a:rPr lang="fr-FR" sz="1100" i="1" dirty="0" err="1"/>
              <a:t>Moigne</a:t>
            </a:r>
            <a:r>
              <a:rPr lang="fr-FR" sz="1100" i="1" dirty="0"/>
              <a:t>, 2005, 2013)</a:t>
            </a:r>
          </a:p>
          <a:p>
            <a:pPr marL="0" lvl="0" indent="0" algn="l" rtl="0">
              <a:spcBef>
                <a:spcPts val="0"/>
              </a:spcBef>
              <a:spcAft>
                <a:spcPts val="0"/>
              </a:spcAft>
              <a:buNone/>
            </a:pPr>
            <a:r>
              <a:rPr lang="fr-FR" i="1" dirty="0" err="1"/>
              <a:t>Designo</a:t>
            </a:r>
            <a:r>
              <a:rPr lang="fr-FR" dirty="0"/>
              <a:t>: développer une modélisation, un construit (centration sur les savoirs)</a:t>
            </a:r>
          </a:p>
          <a:p>
            <a:pPr marL="0" lvl="0" indent="0" algn="l" rtl="0">
              <a:spcBef>
                <a:spcPts val="0"/>
              </a:spcBef>
              <a:spcAft>
                <a:spcPts val="0"/>
              </a:spcAft>
              <a:buNone/>
            </a:pPr>
            <a:r>
              <a:rPr lang="fr-FR" i="1" dirty="0"/>
              <a:t>Ingenio</a:t>
            </a:r>
            <a:r>
              <a:rPr lang="fr-FR" dirty="0"/>
              <a:t>: une stratégie d’interprétation de la réalité (centration sur la réception individuelle de l’apprenant et collective de l’institution apprenante et prenant en compte la complexité)</a:t>
            </a:r>
          </a:p>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 Selon Le </a:t>
            </a:r>
            <a:r>
              <a:rPr lang="fr-FR" sz="1100" b="0" i="0" u="none" strike="noStrike" cap="none" dirty="0" err="1">
                <a:solidFill>
                  <a:srgbClr val="000000"/>
                </a:solidFill>
                <a:effectLst/>
                <a:latin typeface="Arial"/>
                <a:ea typeface="Arial"/>
                <a:cs typeface="Arial"/>
                <a:sym typeface="Arial"/>
              </a:rPr>
              <a:t>Moigne</a:t>
            </a:r>
            <a:r>
              <a:rPr lang="fr-FR" sz="1100" b="0" i="0" u="none" strike="noStrike" cap="none" dirty="0">
                <a:solidFill>
                  <a:srgbClr val="000000"/>
                </a:solidFill>
                <a:effectLst/>
                <a:latin typeface="Arial"/>
                <a:ea typeface="Arial"/>
                <a:cs typeface="Arial"/>
                <a:sym typeface="Arial"/>
              </a:rPr>
              <a:t>, le </a:t>
            </a:r>
            <a:r>
              <a:rPr lang="fr-FR" sz="1100" b="0" i="1" u="none" strike="noStrike" cap="none" dirty="0" err="1">
                <a:solidFill>
                  <a:srgbClr val="000000"/>
                </a:solidFill>
                <a:effectLst/>
                <a:latin typeface="Arial"/>
                <a:ea typeface="Arial"/>
                <a:cs typeface="Arial"/>
                <a:sym typeface="Arial"/>
              </a:rPr>
              <a:t>disegno</a:t>
            </a:r>
            <a:r>
              <a:rPr lang="fr-FR" sz="1100" b="0" i="0" u="none" strike="noStrike" cap="none" dirty="0">
                <a:solidFill>
                  <a:srgbClr val="000000"/>
                </a:solidFill>
                <a:effectLst/>
                <a:latin typeface="Arial"/>
                <a:ea typeface="Arial"/>
                <a:cs typeface="Arial"/>
                <a:sym typeface="Arial"/>
              </a:rPr>
              <a:t> est une stratégie de modélisation, le « dessin à dessein », dit-il en reprenant Leonard de Vinci. Le </a:t>
            </a:r>
            <a:r>
              <a:rPr lang="fr-FR" sz="1100" b="0" i="0" u="none" strike="noStrike" cap="none" dirty="0" err="1">
                <a:solidFill>
                  <a:srgbClr val="000000"/>
                </a:solidFill>
                <a:effectLst/>
                <a:latin typeface="Arial"/>
                <a:ea typeface="Arial"/>
                <a:cs typeface="Arial"/>
                <a:sym typeface="Arial"/>
              </a:rPr>
              <a:t>Moigne</a:t>
            </a:r>
            <a:r>
              <a:rPr lang="fr-FR" sz="1100" b="0" i="0" u="none" strike="noStrike" cap="none" dirty="0">
                <a:solidFill>
                  <a:srgbClr val="000000"/>
                </a:solidFill>
                <a:effectLst/>
                <a:latin typeface="Arial"/>
                <a:ea typeface="Arial"/>
                <a:cs typeface="Arial"/>
                <a:sym typeface="Arial"/>
              </a:rPr>
              <a:t> explique que l’on représente un phénomène d’une certaine manière parce que l’on a le projet de le représenter ainsi. La modélisation qui en découle se construit comme un </a:t>
            </a:r>
            <a:r>
              <a:rPr lang="fr-FR" sz="1100" b="0" i="1" u="none" strike="noStrike" cap="none" dirty="0">
                <a:solidFill>
                  <a:srgbClr val="000000"/>
                </a:solidFill>
                <a:effectLst/>
                <a:latin typeface="Arial"/>
                <a:ea typeface="Arial"/>
                <a:cs typeface="Arial"/>
                <a:sym typeface="Arial"/>
              </a:rPr>
              <a:t>point de vue pris sur le réel</a:t>
            </a:r>
            <a:r>
              <a:rPr lang="fr-FR" sz="1100" b="0" i="0" u="none" strike="noStrike" cap="none" dirty="0">
                <a:solidFill>
                  <a:srgbClr val="000000"/>
                </a:solidFill>
                <a:effectLst/>
                <a:latin typeface="Arial"/>
                <a:ea typeface="Arial"/>
                <a:cs typeface="Arial"/>
                <a:sym typeface="Arial"/>
              </a:rPr>
              <a:t>. Une partie de la recherche se positionne en cherchant à construire des représentations symboliques artificielles des problèmes que suscite notre perception des phénomènes. Or c’est le déplacement de point de vue qui va s’avérer décisif. Et de dire : Je ne me vois pas moi-même, je me vois en interaction avec mon contexte. Je m’intéresse alors à « ce que ça fait », non à « ce que je fais », sans séparer l’acteur de l’action. </a:t>
            </a:r>
          </a:p>
          <a:p>
            <a:pPr marL="0" lvl="0" indent="0" algn="l" rtl="0">
              <a:spcBef>
                <a:spcPts val="0"/>
              </a:spcBef>
              <a:spcAft>
                <a:spcPts val="0"/>
              </a:spcAft>
              <a:buNone/>
            </a:pPr>
            <a:endParaRPr lang="fr-F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Pour ce qui est de l’</a:t>
            </a:r>
            <a:r>
              <a:rPr lang="fr-FR" sz="1100" b="0" i="1" u="none" strike="noStrike" cap="none" dirty="0" err="1">
                <a:solidFill>
                  <a:srgbClr val="000000"/>
                </a:solidFill>
                <a:effectLst/>
                <a:latin typeface="Arial"/>
                <a:ea typeface="Arial"/>
                <a:cs typeface="Arial"/>
                <a:sym typeface="Arial"/>
              </a:rPr>
              <a:t>ingegnio</a:t>
            </a:r>
            <a:r>
              <a:rPr lang="fr-FR" sz="1100" b="0" i="1" u="none" strike="noStrike" cap="none" dirty="0">
                <a:solidFill>
                  <a:srgbClr val="000000"/>
                </a:solidFill>
                <a:effectLst/>
                <a:latin typeface="Arial"/>
                <a:ea typeface="Arial"/>
                <a:cs typeface="Arial"/>
                <a:sym typeface="Arial"/>
              </a:rPr>
              <a:t>, </a:t>
            </a:r>
            <a:r>
              <a:rPr lang="fr-FR" sz="1100" b="0" i="0" u="none" strike="noStrike" cap="none" dirty="0">
                <a:solidFill>
                  <a:srgbClr val="000000"/>
                </a:solidFill>
                <a:effectLst/>
                <a:latin typeface="Arial"/>
                <a:ea typeface="Arial"/>
                <a:cs typeface="Arial"/>
                <a:sym typeface="Arial"/>
              </a:rPr>
              <a:t>il s’agit d’une </a:t>
            </a:r>
            <a:r>
              <a:rPr lang="fr-FR" sz="1100" b="0" i="1" u="none" strike="noStrike" cap="none" dirty="0">
                <a:solidFill>
                  <a:srgbClr val="000000"/>
                </a:solidFill>
                <a:effectLst/>
                <a:latin typeface="Arial"/>
                <a:ea typeface="Arial"/>
                <a:cs typeface="Arial"/>
                <a:sym typeface="Arial"/>
              </a:rPr>
              <a:t>stratégie d’interprétation de la réalité,</a:t>
            </a:r>
            <a:r>
              <a:rPr lang="fr-FR" sz="1100" b="0" i="0" u="none" strike="noStrike" cap="none" dirty="0">
                <a:solidFill>
                  <a:srgbClr val="000000"/>
                </a:solidFill>
                <a:effectLst/>
                <a:latin typeface="Arial"/>
                <a:ea typeface="Arial"/>
                <a:cs typeface="Arial"/>
                <a:sym typeface="Arial"/>
              </a:rPr>
              <a:t> toujours selon Le </a:t>
            </a:r>
            <a:r>
              <a:rPr lang="fr-FR" sz="1100" b="0" i="0" u="none" strike="noStrike" cap="none" dirty="0" err="1">
                <a:solidFill>
                  <a:srgbClr val="000000"/>
                </a:solidFill>
                <a:effectLst/>
                <a:latin typeface="Arial"/>
                <a:ea typeface="Arial"/>
                <a:cs typeface="Arial"/>
                <a:sym typeface="Arial"/>
              </a:rPr>
              <a:t>Moigne</a:t>
            </a:r>
            <a:r>
              <a:rPr lang="fr-FR" sz="1100" b="0" i="0" u="none" strike="noStrike" cap="none" dirty="0">
                <a:solidFill>
                  <a:srgbClr val="000000"/>
                </a:solidFill>
                <a:effectLst/>
                <a:latin typeface="Arial"/>
                <a:ea typeface="Arial"/>
                <a:cs typeface="Arial"/>
                <a:sym typeface="Arial"/>
              </a:rPr>
              <a:t>, en reprenant les termes d’un schéma stratégique du CNRS (2002). C’est à dire, selon lui, une faculté de relier le moyen à la fin, l’action au projet, le processus au résultat. Le propos de Le </a:t>
            </a:r>
            <a:r>
              <a:rPr lang="fr-FR" sz="1100" b="0" i="0" u="none" strike="noStrike" cap="none" dirty="0" err="1">
                <a:solidFill>
                  <a:srgbClr val="000000"/>
                </a:solidFill>
                <a:effectLst/>
                <a:latin typeface="Arial"/>
                <a:ea typeface="Arial"/>
                <a:cs typeface="Arial"/>
                <a:sym typeface="Arial"/>
              </a:rPr>
              <a:t>Moigne</a:t>
            </a:r>
            <a:r>
              <a:rPr lang="fr-FR" sz="1100" b="0" i="0" u="none" strike="noStrike" cap="none" dirty="0">
                <a:solidFill>
                  <a:srgbClr val="000000"/>
                </a:solidFill>
                <a:effectLst/>
                <a:latin typeface="Arial"/>
                <a:ea typeface="Arial"/>
                <a:cs typeface="Arial"/>
                <a:sym typeface="Arial"/>
              </a:rPr>
              <a:t> met en évidence l’intérêt d’une approche systémique. Plutôt que de séparer, il convient de relier, pourrait-on dire » (Macaire, 2020, RDLC).</a:t>
            </a:r>
          </a:p>
          <a:p>
            <a:pPr marL="0" lvl="0" indent="0" algn="l" rtl="0">
              <a:spcBef>
                <a:spcPts val="0"/>
              </a:spcBef>
              <a:spcAft>
                <a:spcPts val="0"/>
              </a:spcAft>
              <a:buNone/>
            </a:pPr>
            <a:endParaRPr lang="fr-FR"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b="0" i="0" u="none" strike="noStrike" cap="none" dirty="0">
                <a:solidFill>
                  <a:srgbClr val="000000"/>
                </a:solidFill>
                <a:effectLst/>
                <a:latin typeface="Arial"/>
                <a:ea typeface="Arial"/>
                <a:cs typeface="Arial"/>
                <a:sym typeface="Arial"/>
              </a:rPr>
              <a:t>Source: Le </a:t>
            </a:r>
            <a:r>
              <a:rPr lang="fr-FR" sz="1100" b="0" i="0" u="none" strike="noStrike" cap="none" dirty="0" err="1">
                <a:solidFill>
                  <a:srgbClr val="000000"/>
                </a:solidFill>
                <a:effectLst/>
                <a:latin typeface="Arial"/>
                <a:ea typeface="Arial"/>
                <a:cs typeface="Arial"/>
                <a:sym typeface="Arial"/>
              </a:rPr>
              <a:t>Moigne</a:t>
            </a:r>
            <a:r>
              <a:rPr lang="fr-FR" sz="1100" b="0" i="0" u="none" strike="noStrike" cap="none" dirty="0">
                <a:solidFill>
                  <a:srgbClr val="000000"/>
                </a:solidFill>
                <a:effectLst/>
                <a:latin typeface="Arial"/>
                <a:ea typeface="Arial"/>
                <a:cs typeface="Arial"/>
                <a:sym typeface="Arial"/>
              </a:rPr>
              <a:t>, J.-L. (2005). Les enjeux éthiques de la didactique des langues et des cultures n'appellent-ils pas un « nouveau discours sur la méthode des études de notre temps » ? </a:t>
            </a:r>
            <a:r>
              <a:rPr lang="fr-FR" sz="1100" b="0" i="1" u="none" strike="noStrike" cap="none" dirty="0" err="1">
                <a:solidFill>
                  <a:srgbClr val="000000"/>
                </a:solidFill>
                <a:effectLst/>
                <a:latin typeface="Arial"/>
                <a:ea typeface="Arial"/>
                <a:cs typeface="Arial"/>
                <a:sym typeface="Arial"/>
              </a:rPr>
              <a:t>Éla</a:t>
            </a:r>
            <a:r>
              <a:rPr lang="fr-FR" sz="1100" b="0" i="1" u="none" strike="noStrike" cap="none" dirty="0">
                <a:solidFill>
                  <a:srgbClr val="000000"/>
                </a:solidFill>
                <a:effectLst/>
                <a:latin typeface="Arial"/>
                <a:ea typeface="Arial"/>
                <a:cs typeface="Arial"/>
                <a:sym typeface="Arial"/>
              </a:rPr>
              <a:t>. Études de linguistique appliquée</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Interdidacticité</a:t>
            </a:r>
            <a:r>
              <a:rPr lang="fr-FR" sz="1100" b="0" i="0" u="none" strike="noStrike" cap="none" dirty="0">
                <a:solidFill>
                  <a:srgbClr val="000000"/>
                </a:solidFill>
                <a:effectLst/>
                <a:latin typeface="Arial"/>
                <a:ea typeface="Arial"/>
                <a:cs typeface="Arial"/>
                <a:sym typeface="Arial"/>
              </a:rPr>
              <a:t> et interculturalité, 2005/4, n°140, 421-433. </a:t>
            </a:r>
            <a:r>
              <a:rPr lang="fr-FR" sz="1100" b="0" i="0" u="sng" strike="noStrike" cap="none" dirty="0">
                <a:solidFill>
                  <a:srgbClr val="000000"/>
                </a:solidFill>
                <a:effectLst/>
                <a:latin typeface="Arial"/>
                <a:ea typeface="Arial"/>
                <a:cs typeface="Arial"/>
                <a:sym typeface="Arial"/>
                <a:hlinkClick r:id="rId3"/>
              </a:rPr>
              <a:t>https://doi.org/10.3917/ela.140.0421</a:t>
            </a:r>
            <a:endParaRPr lang="fr-F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Le lien entre </a:t>
            </a:r>
            <a:r>
              <a:rPr lang="fr-FR" i="1" dirty="0" err="1"/>
              <a:t>designo</a:t>
            </a:r>
            <a:r>
              <a:rPr lang="fr-FR" dirty="0"/>
              <a:t> et </a:t>
            </a:r>
            <a:r>
              <a:rPr lang="fr-FR" i="1" dirty="0" err="1"/>
              <a:t>ingenio</a:t>
            </a:r>
            <a:r>
              <a:rPr lang="fr-FR" dirty="0"/>
              <a:t> s’impose sans les opposer en ce qui concerne la notion de polysémie, comme pour tout objet de savoir à fort enjeu social.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3 aspects des recherches (essentiellement qualitatives) sont mises en avant dans ce type d’approche: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1. La question du nombre d’</a:t>
            </a:r>
            <a:r>
              <a:rPr lang="fr-FR" dirty="0" err="1"/>
              <a:t>infomations</a:t>
            </a:r>
            <a:r>
              <a:rPr lang="fr-FR" dirty="0"/>
              <a:t> ou de données disponibles pour identifier une notion complexe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2. La place que vont prendre tous les acteurs, chercheurs et enseignants « en recherche ». Les objets sont partagés et les apports complémentaires. </a:t>
            </a:r>
            <a:br>
              <a:rPr lang="fr-FR" dirty="0"/>
            </a:br>
            <a:r>
              <a:rPr lang="fr-FR" dirty="0"/>
              <a:t>3. Une telle recherche est </a:t>
            </a:r>
            <a:r>
              <a:rPr lang="fr-FR" dirty="0" err="1"/>
              <a:t>autonomisante</a:t>
            </a:r>
            <a:r>
              <a:rPr lang="fr-FR" dirty="0"/>
              <a:t>, elle développe des savoirs nouveaux ou reconfigurés chez les enseignants, elle leur donne un sentiment de compétence et les prépare à d’autres questions ou notions pour lesquelles ils n’ont pas de réponse </a:t>
            </a:r>
            <a:r>
              <a:rPr lang="fr-FR" i="1" dirty="0"/>
              <a:t>a priori</a:t>
            </a:r>
            <a:r>
              <a:rPr lang="fr-FR"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Cela tien au rôle du collectif, à la nécessaire négociation du sens et de l’explicitation des conceptions (voire des valeurs) sous-jacentes aux activités mises en place.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fr-FR" dirty="0"/>
              <a:t>Quel type de formation permet d’aborder des notions à fort enjeu local et d’accompagner les élèves dans leur appropriation ? </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lang="fr-FR"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fr-FR" sz="1100" b="0" i="0" u="none" strike="noStrike" cap="none" dirty="0">
                <a:solidFill>
                  <a:srgbClr val="0070C0"/>
                </a:solidFill>
                <a:effectLst/>
                <a:latin typeface="Arial"/>
                <a:ea typeface="Arial"/>
                <a:cs typeface="Arial"/>
                <a:sym typeface="Arial"/>
              </a:rPr>
              <a:t>« De rares études sur l’efficacité et les jeunes enseignants (voir </a:t>
            </a:r>
            <a:r>
              <a:rPr lang="fr-FR" sz="1100" b="0" i="0" u="none" strike="noStrike" cap="none" dirty="0" err="1">
                <a:solidFill>
                  <a:srgbClr val="0070C0"/>
                </a:solidFill>
                <a:effectLst/>
                <a:latin typeface="Arial"/>
                <a:ea typeface="Arial"/>
                <a:cs typeface="Arial"/>
                <a:sym typeface="Arial"/>
              </a:rPr>
              <a:t>Garet</a:t>
            </a:r>
            <a:r>
              <a:rPr lang="fr-FR" sz="1100" b="0" i="0" u="none" strike="noStrike" cap="none" dirty="0">
                <a:solidFill>
                  <a:srgbClr val="0070C0"/>
                </a:solidFill>
                <a:effectLst/>
                <a:latin typeface="Arial"/>
                <a:ea typeface="Arial"/>
                <a:cs typeface="Arial"/>
                <a:sym typeface="Arial"/>
              </a:rPr>
              <a:t> et </a:t>
            </a:r>
            <a:r>
              <a:rPr lang="fr-FR" sz="1100" b="0" i="1" u="none" strike="noStrike" cap="none" dirty="0">
                <a:solidFill>
                  <a:srgbClr val="0070C0"/>
                </a:solidFill>
                <a:effectLst/>
                <a:latin typeface="Arial"/>
                <a:ea typeface="Arial"/>
                <a:cs typeface="Arial"/>
                <a:sym typeface="Arial"/>
              </a:rPr>
              <a:t>al</a:t>
            </a:r>
            <a:r>
              <a:rPr lang="fr-FR" sz="1100" b="0" i="0" u="none" strike="noStrike" cap="none" dirty="0">
                <a:solidFill>
                  <a:srgbClr val="0070C0"/>
                </a:solidFill>
                <a:effectLst/>
                <a:latin typeface="Arial"/>
                <a:ea typeface="Arial"/>
                <a:cs typeface="Arial"/>
                <a:sym typeface="Arial"/>
              </a:rPr>
              <a:t>., 2001) mettent en avant trois caractéristiques nécessaires au développement professionnel d’enseignants débutants </a:t>
            </a:r>
            <a:r>
              <a:rPr lang="fr-FR" sz="1100" b="1" i="0" u="none" strike="noStrike" cap="none" dirty="0">
                <a:solidFill>
                  <a:srgbClr val="0070C0"/>
                </a:solidFill>
                <a:effectLst/>
                <a:latin typeface="Arial"/>
                <a:ea typeface="Arial"/>
                <a:cs typeface="Arial"/>
                <a:sym typeface="Arial"/>
              </a:rPr>
              <a:t>: les connaissances liées aux contenus, les occasions d’apprentissage actif et la cohérence avec d’autres activités d’apprentissage</a:t>
            </a:r>
            <a:r>
              <a:rPr lang="fr-FR" sz="1100" b="0" i="0" u="none" strike="noStrike" cap="none" dirty="0">
                <a:solidFill>
                  <a:srgbClr val="0070C0"/>
                </a:solidFill>
                <a:effectLst/>
                <a:latin typeface="Arial"/>
                <a:ea typeface="Arial"/>
                <a:cs typeface="Arial"/>
                <a:sym typeface="Arial"/>
              </a:rPr>
              <a:t>. La formation initiale offre une situation de changement et d’innovation favorable à la mise en œuvre de ces caractéristiques. » (</a:t>
            </a:r>
            <a:r>
              <a:rPr lang="fr-FR" sz="1100" b="0" i="0" u="none" strike="noStrike" cap="none" dirty="0" err="1">
                <a:solidFill>
                  <a:srgbClr val="0070C0"/>
                </a:solidFill>
                <a:effectLst/>
                <a:latin typeface="Arial"/>
                <a:ea typeface="Arial"/>
                <a:cs typeface="Arial"/>
                <a:sym typeface="Arial"/>
              </a:rPr>
              <a:t>Behra</a:t>
            </a:r>
            <a:r>
              <a:rPr lang="fr-FR" sz="1100" b="0" i="0" u="none" strike="noStrike" cap="none" dirty="0">
                <a:solidFill>
                  <a:srgbClr val="0070C0"/>
                </a:solidFill>
                <a:effectLst/>
                <a:latin typeface="Arial"/>
                <a:ea typeface="Arial"/>
                <a:cs typeface="Arial"/>
                <a:sym typeface="Arial"/>
              </a:rPr>
              <a:t> &amp; Macaire, 2021, à paraitre) </a:t>
            </a:r>
            <a:endParaRPr lang="fr-FR" dirty="0">
              <a:solidFill>
                <a:srgbClr val="0070C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b="1" i="0" u="none" strike="noStrike" cap="none" dirty="0">
                <a:solidFill>
                  <a:srgbClr val="000000"/>
                </a:solidFill>
                <a:effectLst/>
                <a:latin typeface="Arial"/>
                <a:ea typeface="Arial"/>
                <a:cs typeface="Arial"/>
                <a:sym typeface="Arial"/>
              </a:rPr>
              <a:t>Citations pour alimenter le propos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b="0" i="0" u="none" strike="noStrike" cap="none" dirty="0">
                <a:solidFill>
                  <a:srgbClr val="000000"/>
                </a:solidFill>
                <a:effectLst/>
                <a:latin typeface="Arial"/>
                <a:ea typeface="Arial"/>
                <a:cs typeface="Arial"/>
                <a:sym typeface="Arial"/>
              </a:rPr>
              <a:t>« La question qui se pose est de savoir s’il est encore tenable de penser la formation dans une logique </a:t>
            </a:r>
            <a:r>
              <a:rPr lang="fr-FR" sz="1100" b="0" i="1" u="none" strike="noStrike" cap="none" dirty="0">
                <a:solidFill>
                  <a:srgbClr val="000000"/>
                </a:solidFill>
                <a:effectLst/>
                <a:latin typeface="Arial"/>
                <a:ea typeface="Arial"/>
                <a:cs typeface="Arial"/>
                <a:sym typeface="Arial"/>
              </a:rPr>
              <a:t>top down</a:t>
            </a:r>
            <a:r>
              <a:rPr lang="fr-FR" sz="1100" b="0" i="0" u="none" strike="noStrike" cap="none" dirty="0">
                <a:solidFill>
                  <a:srgbClr val="000000"/>
                </a:solidFill>
                <a:effectLst/>
                <a:latin typeface="Arial"/>
                <a:ea typeface="Arial"/>
                <a:cs typeface="Arial"/>
                <a:sym typeface="Arial"/>
              </a:rPr>
              <a:t>, celle de l’institution qui préconise par ses </a:t>
            </a:r>
            <a:r>
              <a:rPr lang="fr-FR" sz="1100" b="0" i="1" u="none" strike="noStrike" cap="none" dirty="0">
                <a:solidFill>
                  <a:srgbClr val="000000"/>
                </a:solidFill>
                <a:effectLst/>
                <a:latin typeface="Arial"/>
                <a:ea typeface="Arial"/>
                <a:cs typeface="Arial"/>
                <a:sym typeface="Arial"/>
              </a:rPr>
              <a:t>programmes</a:t>
            </a:r>
            <a:r>
              <a:rPr lang="fr-FR" sz="1100" b="0" i="0" u="none" strike="noStrike" cap="none" dirty="0">
                <a:solidFill>
                  <a:srgbClr val="000000"/>
                </a:solidFill>
                <a:effectLst/>
                <a:latin typeface="Arial"/>
                <a:ea typeface="Arial"/>
                <a:cs typeface="Arial"/>
                <a:sym typeface="Arial"/>
              </a:rPr>
              <a:t>, ses </a:t>
            </a:r>
            <a:r>
              <a:rPr lang="fr-FR" sz="1100" b="0" i="1" u="none" strike="noStrike" cap="none" dirty="0">
                <a:solidFill>
                  <a:srgbClr val="000000"/>
                </a:solidFill>
                <a:effectLst/>
                <a:latin typeface="Arial"/>
                <a:ea typeface="Arial"/>
                <a:cs typeface="Arial"/>
                <a:sym typeface="Arial"/>
              </a:rPr>
              <a:t>structures</a:t>
            </a:r>
            <a:r>
              <a:rPr lang="fr-FR" sz="1100" b="0" i="0" u="none" strike="noStrike" cap="none" dirty="0">
                <a:solidFill>
                  <a:srgbClr val="000000"/>
                </a:solidFill>
                <a:effectLst/>
                <a:latin typeface="Arial"/>
                <a:ea typeface="Arial"/>
                <a:cs typeface="Arial"/>
                <a:sym typeface="Arial"/>
              </a:rPr>
              <a:t> ou ses </a:t>
            </a:r>
            <a:r>
              <a:rPr lang="fr-FR" sz="1100" b="0" i="1" u="none" strike="noStrike" cap="none" dirty="0">
                <a:solidFill>
                  <a:srgbClr val="000000"/>
                </a:solidFill>
                <a:effectLst/>
                <a:latin typeface="Arial"/>
                <a:ea typeface="Arial"/>
                <a:cs typeface="Arial"/>
                <a:sym typeface="Arial"/>
              </a:rPr>
              <a:t>ressources</a:t>
            </a:r>
            <a:r>
              <a:rPr lang="fr-FR" sz="1100" b="0" i="0" u="none" strike="noStrike" cap="none" dirty="0">
                <a:solidFill>
                  <a:srgbClr val="000000"/>
                </a:solidFill>
                <a:effectLst/>
                <a:latin typeface="Arial"/>
                <a:ea typeface="Arial"/>
                <a:cs typeface="Arial"/>
                <a:sym typeface="Arial"/>
              </a:rPr>
              <a:t>. Ou s’il ne faudrait pas alors plutôt questionner le terrain et former les personnels en partant des </a:t>
            </a:r>
            <a:r>
              <a:rPr lang="fr-FR" sz="1100" b="0" i="1" u="none" strike="noStrike" cap="none" dirty="0">
                <a:solidFill>
                  <a:srgbClr val="000000"/>
                </a:solidFill>
                <a:effectLst/>
                <a:latin typeface="Arial"/>
                <a:ea typeface="Arial"/>
                <a:cs typeface="Arial"/>
                <a:sym typeface="Arial"/>
              </a:rPr>
              <a:t>contextes, </a:t>
            </a:r>
            <a:r>
              <a:rPr lang="fr-FR" sz="1100" b="0" i="0" u="none" strike="noStrike" cap="none" dirty="0">
                <a:solidFill>
                  <a:srgbClr val="000000"/>
                </a:solidFill>
                <a:effectLst/>
                <a:latin typeface="Arial"/>
                <a:ea typeface="Arial"/>
                <a:cs typeface="Arial"/>
                <a:sym typeface="Arial"/>
              </a:rPr>
              <a:t>de l’expérience vécue dans des situations, et de</a:t>
            </a:r>
            <a:r>
              <a:rPr lang="fr-FR" sz="1100" b="0" i="1" u="none" strike="noStrike" cap="none" dirty="0">
                <a:solidFill>
                  <a:srgbClr val="000000"/>
                </a:solidFill>
                <a:effectLst/>
                <a:latin typeface="Arial"/>
                <a:ea typeface="Arial"/>
                <a:cs typeface="Arial"/>
                <a:sym typeface="Arial"/>
              </a:rPr>
              <a:t> l’action </a:t>
            </a:r>
            <a:r>
              <a:rPr lang="fr-FR" sz="1100" b="0" i="0" u="none" strike="noStrike" cap="none" dirty="0">
                <a:solidFill>
                  <a:srgbClr val="000000"/>
                </a:solidFill>
                <a:effectLst/>
                <a:latin typeface="Arial"/>
                <a:ea typeface="Arial"/>
                <a:cs typeface="Arial"/>
                <a:sym typeface="Arial"/>
              </a:rPr>
              <a:t>(</a:t>
            </a:r>
            <a:r>
              <a:rPr lang="fr-FR" sz="1100" b="0" i="1" u="none" strike="noStrike" cap="none" dirty="0" err="1">
                <a:solidFill>
                  <a:srgbClr val="000000"/>
                </a:solidFill>
                <a:effectLst/>
                <a:latin typeface="Arial"/>
                <a:ea typeface="Arial"/>
                <a:cs typeface="Arial"/>
                <a:sym typeface="Arial"/>
              </a:rPr>
              <a:t>bottom</a:t>
            </a:r>
            <a:r>
              <a:rPr lang="fr-FR" sz="1100" b="0" i="1" u="none" strike="noStrike" cap="none" dirty="0">
                <a:solidFill>
                  <a:srgbClr val="000000"/>
                </a:solidFill>
                <a:effectLst/>
                <a:latin typeface="Arial"/>
                <a:ea typeface="Arial"/>
                <a:cs typeface="Arial"/>
                <a:sym typeface="Arial"/>
              </a:rPr>
              <a:t> up</a:t>
            </a:r>
            <a:r>
              <a:rPr lang="fr-FR" sz="1100" b="0" i="0" u="none" strike="noStrike" cap="none" dirty="0">
                <a:solidFill>
                  <a:srgbClr val="000000"/>
                </a:solidFill>
                <a:effectLst/>
                <a:latin typeface="Arial"/>
                <a:ea typeface="Arial"/>
                <a:cs typeface="Arial"/>
                <a:sym typeface="Arial"/>
              </a:rPr>
              <a:t>) … Ne devrait-on pas alors envisager une dimension circulaire des actions de recherche faisant formation en mettant en avant les approches collaboratives, et notamment dans leurs aspects centrés sur les acteurs eux-mêmes ? Le Guide </a:t>
            </a:r>
            <a:r>
              <a:rPr lang="fr-FR" sz="1100" b="0" i="1" u="none" strike="noStrike" cap="none" dirty="0" err="1">
                <a:solidFill>
                  <a:srgbClr val="000000"/>
                </a:solidFill>
                <a:effectLst/>
                <a:latin typeface="Arial"/>
                <a:ea typeface="Arial"/>
                <a:cs typeface="Arial"/>
                <a:sym typeface="Arial"/>
              </a:rPr>
              <a:t>Eduscol</a:t>
            </a:r>
            <a:r>
              <a:rPr lang="fr-FR" sz="1100" b="0" i="0" u="none" strike="noStrike" cap="none" dirty="0">
                <a:solidFill>
                  <a:srgbClr val="000000"/>
                </a:solidFill>
                <a:effectLst/>
                <a:latin typeface="Arial"/>
                <a:ea typeface="Arial"/>
                <a:cs typeface="Arial"/>
                <a:sym typeface="Arial"/>
              </a:rPr>
              <a:t> pose par exemple un « cadre conceptuel », introduit par un « cadrage didactique » limité à l’organisation des langues selon le ministère (2019 : 4), et sans pour autant indiquer en amont les conditions didactiques pour apprendre (des langues), voire ne discutant pas ce que l’on sait des apprentissages des langues, et notamment pour les élèves avec des parcours et répertoires pluriels » (Macaire, 2020, RDLC).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b="0" i="0" u="none" strike="noStrike" cap="none" dirty="0">
                <a:solidFill>
                  <a:srgbClr val="000000"/>
                </a:solidFill>
                <a:effectLst/>
                <a:latin typeface="Arial"/>
                <a:ea typeface="Arial"/>
                <a:cs typeface="Arial"/>
                <a:sym typeface="Arial"/>
              </a:rPr>
              <a:t>Source </a:t>
            </a:r>
            <a:r>
              <a:rPr lang="fr-FR" sz="1100" b="0" i="0" u="none" strike="noStrike" cap="none" dirty="0" err="1">
                <a:solidFill>
                  <a:srgbClr val="000000"/>
                </a:solidFill>
                <a:effectLst/>
                <a:latin typeface="Arial"/>
                <a:ea typeface="Arial"/>
                <a:cs typeface="Arial"/>
                <a:sym typeface="Arial"/>
              </a:rPr>
              <a:t>Eduscol</a:t>
            </a:r>
            <a:r>
              <a:rPr lang="fr-FR" sz="1100" b="0" i="0" u="none" strike="noStrike" cap="none" dirty="0">
                <a:solidFill>
                  <a:srgbClr val="000000"/>
                </a:solidFill>
                <a:effectLst/>
                <a:latin typeface="Arial"/>
                <a:ea typeface="Arial"/>
                <a:cs typeface="Arial"/>
                <a:sym typeface="Arial"/>
              </a:rPr>
              <a:t> (2019). </a:t>
            </a:r>
            <a:r>
              <a:rPr lang="fr-FR" sz="1100" b="0" i="1" u="none" strike="noStrike" cap="none" dirty="0">
                <a:solidFill>
                  <a:srgbClr val="000000"/>
                </a:solidFill>
                <a:effectLst/>
                <a:latin typeface="Arial"/>
                <a:ea typeface="Arial"/>
                <a:cs typeface="Arial"/>
                <a:sym typeface="Arial"/>
              </a:rPr>
              <a:t>Guide pour l‘enseignement des </a:t>
            </a:r>
            <a:r>
              <a:rPr lang="fr-FR" sz="1100" b="0" i="0" u="none" strike="noStrike" cap="none" dirty="0">
                <a:solidFill>
                  <a:srgbClr val="000000"/>
                </a:solidFill>
                <a:effectLst/>
                <a:latin typeface="Arial"/>
                <a:ea typeface="Arial"/>
                <a:cs typeface="Arial"/>
                <a:sym typeface="Arial"/>
              </a:rPr>
              <a:t>langues vivantes étrangères – Oser les langues vivantes étrangères à l’école. Disponible en ligne : </a:t>
            </a:r>
            <a:r>
              <a:rPr lang="fr-FR" sz="1100" b="0" i="0" u="sng" strike="noStrike" cap="none" dirty="0">
                <a:solidFill>
                  <a:srgbClr val="000000"/>
                </a:solidFill>
                <a:effectLst/>
                <a:latin typeface="Arial"/>
                <a:ea typeface="Arial"/>
                <a:cs typeface="Arial"/>
                <a:sym typeface="Arial"/>
                <a:hlinkClick r:id="rId3"/>
              </a:rPr>
              <a:t>https://eduscol.education.fr/pid34145-cid143570/guide-pour-l-enseignement-des-langues-vivantes-etrangeres.html</a:t>
            </a:r>
            <a:r>
              <a:rPr lang="fr-FR" sz="1100" b="0" i="0" u="sng" strike="noStrike" cap="none" dirty="0">
                <a:solidFill>
                  <a:srgbClr val="000000"/>
                </a:solidFill>
                <a:effectLst/>
                <a:latin typeface="Arial"/>
                <a:ea typeface="Arial"/>
                <a:cs typeface="Arial"/>
                <a:sym typeface="Arial"/>
              </a:rPr>
              <a:t>  </a:t>
            </a:r>
            <a:r>
              <a:rPr lang="fr-FR" sz="1100" b="0" i="0" u="none" strike="noStrike" cap="none" dirty="0">
                <a:solidFill>
                  <a:srgbClr val="000000"/>
                </a:solidFill>
                <a:effectLst/>
                <a:latin typeface="Arial"/>
                <a:ea typeface="Arial"/>
                <a:cs typeface="Arial"/>
                <a:sym typeface="Arial"/>
              </a:rPr>
              <a:t> »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b="0" i="0" u="none" strike="noStrike" cap="none" dirty="0">
                <a:solidFill>
                  <a:srgbClr val="000000"/>
                </a:solidFill>
                <a:effectLst/>
                <a:latin typeface="Arial"/>
                <a:ea typeface="Arial"/>
                <a:cs typeface="Arial"/>
                <a:sym typeface="Arial"/>
              </a:rPr>
              <a:t>« Le pivot de l’action, comme le soulignent les conclusions d’articles académiques ou de Rapports (Cour des comptes, 2012, …), est la formation des enseignants et le développement de leur professionnalité tant au début qu’au cours de leur activité professionnelle » (Macaire, 2020).</a:t>
            </a:r>
            <a:endParaRPr dirty="0"/>
          </a:p>
        </p:txBody>
      </p:sp>
    </p:spTree>
    <p:extLst>
      <p:ext uri="{BB962C8B-B14F-4D97-AF65-F5344CB8AC3E}">
        <p14:creationId xmlns:p14="http://schemas.microsoft.com/office/powerpoint/2010/main" val="1049802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fr-FR" sz="1100" b="0" i="0" u="none" strike="noStrike" cap="none" dirty="0">
                <a:solidFill>
                  <a:srgbClr val="000000"/>
                </a:solidFill>
                <a:effectLst/>
                <a:latin typeface="Arial"/>
                <a:ea typeface="Arial"/>
                <a:cs typeface="Arial"/>
                <a:sym typeface="Arial"/>
              </a:rPr>
              <a:t>Une approche collaborative alignée</a:t>
            </a:r>
          </a:p>
          <a:p>
            <a:pPr marL="0" lvl="0" indent="0" algn="l" rtl="0">
              <a:spcBef>
                <a:spcPts val="0"/>
              </a:spcBef>
              <a:spcAft>
                <a:spcPts val="0"/>
              </a:spcAft>
              <a:buFontTx/>
              <a:buNone/>
            </a:pPr>
            <a:r>
              <a:rPr lang="fr-FR" sz="1100" b="0" i="0" u="none" strike="noStrike" cap="none" dirty="0">
                <a:solidFill>
                  <a:srgbClr val="000000"/>
                </a:solidFill>
                <a:effectLst/>
                <a:latin typeface="Arial"/>
                <a:ea typeface="Arial"/>
                <a:cs typeface="Arial"/>
                <a:sym typeface="Arial"/>
              </a:rPr>
              <a:t>Citation </a:t>
            </a:r>
          </a:p>
          <a:p>
            <a:pPr marL="0" lvl="0" indent="0" algn="l" rtl="0">
              <a:spcBef>
                <a:spcPts val="0"/>
              </a:spcBef>
              <a:spcAft>
                <a:spcPts val="0"/>
              </a:spcAft>
              <a:buFontTx/>
              <a:buNone/>
            </a:pPr>
            <a:r>
              <a:rPr lang="fr-FR" sz="1100" b="0" i="0" u="none" strike="noStrike" cap="none" dirty="0">
                <a:solidFill>
                  <a:srgbClr val="000000"/>
                </a:solidFill>
                <a:effectLst/>
                <a:latin typeface="Arial"/>
                <a:ea typeface="Arial"/>
                <a:cs typeface="Arial"/>
                <a:sym typeface="Arial"/>
              </a:rPr>
              <a:t>« Les savoirs issus de travaux collaboratifs sont nécessairement métissés et à multifocales. Ils construisent et instituent de nouveaux « espaces d’intéressement » (</a:t>
            </a:r>
            <a:r>
              <a:rPr lang="fr-FR" sz="1100" b="0" i="0" u="none" strike="noStrike" cap="none" dirty="0" err="1">
                <a:solidFill>
                  <a:srgbClr val="000000"/>
                </a:solidFill>
                <a:effectLst/>
                <a:latin typeface="Arial"/>
                <a:ea typeface="Arial"/>
                <a:cs typeface="Arial"/>
                <a:sym typeface="Arial"/>
              </a:rPr>
              <a:t>Akrich</a:t>
            </a:r>
            <a:r>
              <a:rPr lang="fr-FR" sz="1100" b="0" i="0" u="none" strike="noStrike" cap="none" dirty="0">
                <a:solidFill>
                  <a:srgbClr val="000000"/>
                </a:solidFill>
                <a:effectLst/>
                <a:latin typeface="Arial"/>
                <a:ea typeface="Arial"/>
                <a:cs typeface="Arial"/>
                <a:sym typeface="Arial"/>
              </a:rPr>
              <a:t> et </a:t>
            </a:r>
            <a:r>
              <a:rPr lang="fr-FR" sz="1100" b="0" i="1" u="none" strike="noStrike" cap="none" dirty="0">
                <a:solidFill>
                  <a:srgbClr val="000000"/>
                </a:solidFill>
                <a:effectLst/>
                <a:latin typeface="Arial"/>
                <a:ea typeface="Arial"/>
                <a:cs typeface="Arial"/>
                <a:sym typeface="Arial"/>
              </a:rPr>
              <a:t>al</a:t>
            </a:r>
            <a:r>
              <a:rPr lang="fr-FR" sz="1100" b="0" i="0" u="none" strike="noStrike" cap="none" dirty="0">
                <a:solidFill>
                  <a:srgbClr val="000000"/>
                </a:solidFill>
                <a:effectLst/>
                <a:latin typeface="Arial"/>
                <a:ea typeface="Arial"/>
                <a:cs typeface="Arial"/>
                <a:sym typeface="Arial"/>
              </a:rPr>
              <a:t>., 1991), ou des « espaces de </a:t>
            </a:r>
            <a:r>
              <a:rPr lang="fr-FR" sz="1100" b="0" i="0" u="none" strike="noStrike" cap="none" dirty="0" err="1">
                <a:solidFill>
                  <a:srgbClr val="000000"/>
                </a:solidFill>
                <a:effectLst/>
                <a:latin typeface="Arial"/>
                <a:ea typeface="Arial"/>
                <a:cs typeface="Arial"/>
                <a:sym typeface="Arial"/>
              </a:rPr>
              <a:t>co</a:t>
            </a:r>
            <a:r>
              <a:rPr lang="fr-FR" sz="1100" b="0" i="0" u="none" strike="noStrike" cap="none" dirty="0">
                <a:solidFill>
                  <a:srgbClr val="000000"/>
                </a:solidFill>
                <a:effectLst/>
                <a:latin typeface="Arial"/>
                <a:ea typeface="Arial"/>
                <a:cs typeface="Arial"/>
                <a:sym typeface="Arial"/>
              </a:rPr>
              <a:t>-intéressement » (Macaire, 2019) »  (Macaire,2020, RDLC).</a:t>
            </a:r>
          </a:p>
          <a:p>
            <a:pPr marL="0" lvl="0" indent="0" algn="l" rtl="0">
              <a:spcBef>
                <a:spcPts val="0"/>
              </a:spcBef>
              <a:spcAft>
                <a:spcPts val="0"/>
              </a:spcAft>
              <a:buNone/>
            </a:pPr>
            <a:endParaRPr lang="fr-FR" dirty="0"/>
          </a:p>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2. Une occupation de l’espace-temps pour apprendre et non d’une communauté de pratique</a:t>
            </a:r>
          </a:p>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Asymétrie des positions entre M et E et entre formateur et E constitutive de cet espace-temps.</a:t>
            </a:r>
          </a:p>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L’intéressement en termes d’action relie prioritairement les sujets, avant de relier les objets (le savoir en jeu), mais sans les négliger pour autant. </a:t>
            </a:r>
          </a:p>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Citation </a:t>
            </a:r>
          </a:p>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 N’oublions-pas que les ressources ne sont opérationnelles que si la cohérence didactique est adossée aux objectifs affichés » (Macaire, 2020).</a:t>
            </a:r>
          </a:p>
          <a:p>
            <a:pPr marL="0" lvl="0" indent="0" algn="l" rtl="0">
              <a:spcBef>
                <a:spcPts val="0"/>
              </a:spcBef>
              <a:spcAft>
                <a:spcPts val="0"/>
              </a:spcAft>
              <a:buNone/>
            </a:pPr>
            <a:endParaRPr lang="fr-FR"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3. Il y a reconfiguration des savoirs et recentrage de l’équilibre entre les savoirs et les usages de ces savoirs, scolaires ou sociaux.</a:t>
            </a:r>
            <a:r>
              <a:rPr lang="fr-FR" dirty="0">
                <a:effectLst/>
              </a:rPr>
              <a:t> C’est alors que peut se construire le sens.</a:t>
            </a:r>
          </a:p>
        </p:txBody>
      </p:sp>
    </p:spTree>
    <p:extLst>
      <p:ext uri="{BB962C8B-B14F-4D97-AF65-F5344CB8AC3E}">
        <p14:creationId xmlns:p14="http://schemas.microsoft.com/office/powerpoint/2010/main" val="140277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FontTx/>
              <a:buNone/>
            </a:pPr>
            <a:r>
              <a:rPr lang="fr-FR" sz="1100" b="0" i="0" u="none" strike="noStrike" cap="none" dirty="0">
                <a:solidFill>
                  <a:srgbClr val="000000"/>
                </a:solidFill>
                <a:effectLst/>
                <a:latin typeface="Arial"/>
                <a:ea typeface="Arial"/>
                <a:cs typeface="Arial"/>
                <a:sym typeface="Arial"/>
              </a:rPr>
              <a:t>NB: Les ESPE (écoles supérieures du professorat et de l’éducation), issues de la loi </a:t>
            </a:r>
            <a:r>
              <a:rPr lang="fr-FR" sz="1100" b="0" i="0" u="none" strike="noStrike" cap="none" dirty="0" err="1">
                <a:solidFill>
                  <a:srgbClr val="000000"/>
                </a:solidFill>
                <a:effectLst/>
                <a:latin typeface="Arial"/>
                <a:ea typeface="Arial"/>
                <a:cs typeface="Arial"/>
                <a:sym typeface="Arial"/>
              </a:rPr>
              <a:t>Peillon</a:t>
            </a:r>
            <a:r>
              <a:rPr lang="fr-FR" sz="1100" b="0" i="0" u="none" strike="noStrike" cap="none" dirty="0">
                <a:solidFill>
                  <a:srgbClr val="000000"/>
                </a:solidFill>
                <a:effectLst/>
                <a:latin typeface="Arial"/>
                <a:ea typeface="Arial"/>
                <a:cs typeface="Arial"/>
                <a:sym typeface="Arial"/>
              </a:rPr>
              <a:t> sur la refondation de l’école, étaient en charge de la formation des enseignants de la maternelle à l’université. Elles sont devenues des </a:t>
            </a:r>
            <a:r>
              <a:rPr lang="fr-FR" sz="1100" b="0" i="0" u="none" strike="noStrike" cap="none" dirty="0" err="1">
                <a:solidFill>
                  <a:srgbClr val="000000"/>
                </a:solidFill>
                <a:effectLst/>
                <a:latin typeface="Arial"/>
                <a:ea typeface="Arial"/>
                <a:cs typeface="Arial"/>
                <a:sym typeface="Arial"/>
              </a:rPr>
              <a:t>Inspé</a:t>
            </a:r>
            <a:r>
              <a:rPr lang="fr-FR" sz="1100" b="0" i="0" u="none" strike="noStrike" cap="none" dirty="0">
                <a:solidFill>
                  <a:srgbClr val="000000"/>
                </a:solidFill>
                <a:effectLst/>
                <a:latin typeface="Arial"/>
                <a:ea typeface="Arial"/>
                <a:cs typeface="Arial"/>
                <a:sym typeface="Arial"/>
              </a:rPr>
              <a:t> en 2019, avec la </a:t>
            </a:r>
            <a:r>
              <a:rPr lang="fr-FR" sz="1100" b="0" i="1" u="none" strike="noStrike" cap="none" dirty="0">
                <a:solidFill>
                  <a:srgbClr val="000000"/>
                </a:solidFill>
                <a:effectLst/>
                <a:latin typeface="Arial"/>
                <a:ea typeface="Arial"/>
                <a:cs typeface="Arial"/>
                <a:sym typeface="Arial"/>
              </a:rPr>
              <a:t>Loi pour l’école de la confiance</a:t>
            </a:r>
            <a:r>
              <a:rPr lang="fr-FR" sz="1100" b="0" i="0" u="none" strike="noStrike" cap="none" dirty="0">
                <a:solidFill>
                  <a:srgbClr val="000000"/>
                </a:solidFill>
                <a:effectLst/>
                <a:latin typeface="Arial"/>
                <a:ea typeface="Arial"/>
                <a:cs typeface="Arial"/>
                <a:sym typeface="Arial"/>
              </a:rPr>
              <a:t> adoptée le 30 janvier 2019. Les articles 10, 11 et 12 donnent ainsi naissance aux « Instituts nationaux supérieurs du professorat et de l’éducation » (</a:t>
            </a:r>
            <a:r>
              <a:rPr lang="fr-FR" sz="1100" b="0" i="0" u="none" strike="noStrike" cap="none" dirty="0" err="1">
                <a:solidFill>
                  <a:srgbClr val="000000"/>
                </a:solidFill>
                <a:effectLst/>
                <a:latin typeface="Arial"/>
                <a:ea typeface="Arial"/>
                <a:cs typeface="Arial"/>
                <a:sym typeface="Arial"/>
              </a:rPr>
              <a:t>Inspé</a:t>
            </a:r>
            <a:r>
              <a:rPr lang="fr-FR" sz="1100" b="0" i="0" u="none" strike="noStrike" cap="none" dirty="0">
                <a:solidFill>
                  <a:srgbClr val="000000"/>
                </a:solidFill>
                <a:effectLst/>
                <a:latin typeface="Arial"/>
                <a:ea typeface="Arial"/>
                <a:cs typeface="Arial"/>
                <a:sym typeface="Arial"/>
              </a:rPr>
              <a:t>). La réforme de la formation des enseignants est en cours.</a:t>
            </a:r>
          </a:p>
          <a:p>
            <a:pPr marL="139700" indent="0">
              <a:buFontTx/>
              <a:buNone/>
            </a:pPr>
            <a:endParaRPr lang="fr-FR" sz="1100" b="0" i="0" u="none" strike="noStrike" cap="none" dirty="0">
              <a:solidFill>
                <a:srgbClr val="000000"/>
              </a:solidFill>
              <a:effectLst/>
              <a:latin typeface="Arial"/>
              <a:ea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fr-FR" sz="1100" b="0" i="0" u="none" strike="noStrike" cap="none" dirty="0">
                <a:solidFill>
                  <a:srgbClr val="000000"/>
                </a:solidFill>
                <a:effectLst/>
                <a:latin typeface="Arial"/>
                <a:ea typeface="Arial"/>
                <a:cs typeface="Arial"/>
                <a:sym typeface="Arial"/>
              </a:rPr>
              <a:t>approche originale de la formation qui relie les éléments en tensions autour des terrains, de la recherche et de la formation, dans une écologie de </a:t>
            </a:r>
            <a:r>
              <a:rPr lang="fr-FR" sz="1100" b="0" i="1" u="none" strike="noStrike" cap="none" dirty="0">
                <a:solidFill>
                  <a:srgbClr val="000000"/>
                </a:solidFill>
                <a:effectLst/>
                <a:latin typeface="Arial"/>
                <a:ea typeface="Arial"/>
                <a:cs typeface="Arial"/>
                <a:sym typeface="Arial"/>
              </a:rPr>
              <a:t>recherche-formation</a:t>
            </a:r>
            <a:r>
              <a:rPr lang="fr-FR" sz="1100" b="0" i="0" u="none" strike="noStrike" cap="none" dirty="0">
                <a:solidFill>
                  <a:srgbClr val="000000"/>
                </a:solidFill>
                <a:effectLst/>
                <a:latin typeface="Arial"/>
                <a:ea typeface="Arial"/>
                <a:cs typeface="Arial"/>
                <a:sym typeface="Arial"/>
              </a:rPr>
              <a:t> (Macaire, 2019, 2020 ; Macaire et </a:t>
            </a:r>
            <a:r>
              <a:rPr lang="fr-FR" sz="1100" b="0" i="0" u="none" strike="noStrike" cap="none" dirty="0" err="1">
                <a:solidFill>
                  <a:srgbClr val="000000"/>
                </a:solidFill>
                <a:effectLst/>
                <a:latin typeface="Arial"/>
                <a:ea typeface="Arial"/>
                <a:cs typeface="Arial"/>
                <a:sym typeface="Arial"/>
              </a:rPr>
              <a:t>Behra</a:t>
            </a:r>
            <a:r>
              <a:rPr lang="fr-FR" sz="1100" b="0" i="0" u="none" strike="noStrike" cap="none" dirty="0">
                <a:solidFill>
                  <a:srgbClr val="000000"/>
                </a:solidFill>
                <a:effectLst/>
                <a:latin typeface="Arial"/>
                <a:ea typeface="Arial"/>
                <a:cs typeface="Arial"/>
                <a:sym typeface="Arial"/>
              </a:rPr>
              <a:t>, 2020). Nous inscrivons notre démarche en relation avec la notion d’</a:t>
            </a:r>
            <a:r>
              <a:rPr lang="fr-FR" sz="1100" b="0" i="1" u="none" strike="noStrike" cap="none" dirty="0">
                <a:solidFill>
                  <a:srgbClr val="000000"/>
                </a:solidFill>
                <a:effectLst/>
                <a:latin typeface="Arial"/>
                <a:ea typeface="Arial"/>
                <a:cs typeface="Arial"/>
                <a:sym typeface="Arial"/>
              </a:rPr>
              <a:t>alignement constructif</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Biggs</a:t>
            </a:r>
            <a:r>
              <a:rPr lang="fr-FR" sz="1100" b="0" i="0" u="none" strike="noStrike" cap="none" dirty="0">
                <a:solidFill>
                  <a:srgbClr val="000000"/>
                </a:solidFill>
                <a:effectLst/>
                <a:latin typeface="Arial"/>
                <a:ea typeface="Arial"/>
                <a:cs typeface="Arial"/>
                <a:sym typeface="Arial"/>
              </a:rPr>
              <a:t>, 1996). École, formation et société pourraient alors entrer en résonnance entre elles. Un </a:t>
            </a:r>
            <a:r>
              <a:rPr lang="fr-FR" sz="1100" b="0" i="1" u="none" strike="noStrike" cap="none" dirty="0">
                <a:solidFill>
                  <a:srgbClr val="000000"/>
                </a:solidFill>
                <a:effectLst/>
                <a:latin typeface="Arial"/>
                <a:ea typeface="Arial"/>
                <a:cs typeface="Arial"/>
                <a:sym typeface="Arial"/>
              </a:rPr>
              <a:t>espace-temps d’intéressement</a:t>
            </a:r>
            <a:r>
              <a:rPr lang="fr-FR" sz="1100" b="0" i="0" u="none" strike="noStrike" cap="none" dirty="0">
                <a:solidFill>
                  <a:srgbClr val="000000"/>
                </a:solidFill>
                <a:effectLst/>
                <a:latin typeface="Arial"/>
                <a:ea typeface="Arial"/>
                <a:cs typeface="Arial"/>
                <a:sym typeface="Arial"/>
              </a:rPr>
              <a:t> (Macaire, 2019 ; 2020) autour de la notion de plurilinguisme reconfigurée pourrait se mettre en place dès la formation initiale, pour développer une formation davantage surplombante sur les langues-cultures (</a:t>
            </a:r>
            <a:r>
              <a:rPr lang="fr-FR" sz="1100" b="0" i="0" u="none" strike="noStrike" cap="none" dirty="0" err="1">
                <a:solidFill>
                  <a:srgbClr val="000000"/>
                </a:solidFill>
                <a:effectLst/>
                <a:latin typeface="Arial"/>
                <a:ea typeface="Arial"/>
                <a:cs typeface="Arial"/>
                <a:sym typeface="Arial"/>
              </a:rPr>
              <a:t>Behra</a:t>
            </a:r>
            <a:r>
              <a:rPr lang="fr-FR" sz="1100" b="0" i="0" u="none" strike="noStrike" cap="none" dirty="0">
                <a:solidFill>
                  <a:srgbClr val="000000"/>
                </a:solidFill>
                <a:effectLst/>
                <a:latin typeface="Arial"/>
                <a:ea typeface="Arial"/>
                <a:cs typeface="Arial"/>
                <a:sym typeface="Arial"/>
              </a:rPr>
              <a:t> et Macaire, 2021 à paraître). La formation initiale est soumise au constat de tensions entre contraintes internes (spécifiques à l’individu formé) et externes (celles des programmes, de l’institution, du concours, notamment). Ces tensions se manifestent à plusieurs niveaux : celui individuel des formés (nano) ; au niveau collectif des tâches formatives et évaluatives (micro) ; ainsi qu’au niveau du dispositif de formation lui-même (</a:t>
            </a:r>
            <a:r>
              <a:rPr lang="fr-FR" sz="1100" b="0" i="0" u="none" strike="noStrike" cap="none" dirty="0" err="1">
                <a:solidFill>
                  <a:srgbClr val="000000"/>
                </a:solidFill>
                <a:effectLst/>
                <a:latin typeface="Arial"/>
                <a:ea typeface="Arial"/>
                <a:cs typeface="Arial"/>
                <a:sym typeface="Arial"/>
              </a:rPr>
              <a:t>meso</a:t>
            </a:r>
            <a:r>
              <a:rPr lang="fr-FR" sz="1100" b="0" i="0" u="none" strike="noStrike" cap="none" dirty="0">
                <a:solidFill>
                  <a:srgbClr val="000000"/>
                </a:solidFill>
                <a:effectLst/>
                <a:latin typeface="Arial"/>
                <a:ea typeface="Arial"/>
                <a:cs typeface="Arial"/>
                <a:sym typeface="Arial"/>
              </a:rPr>
              <a:t>). Ces divers niveaux s’imbriquent et provoquent même une certaine opacité des savoirs en jeu. La fabrique enseignante est complexe et nécessite d’être prise en compte de façon compréhensive, en fonction de l’inscription des acteurs dans de futurs environnements éducatifs, non nécessairement identifiés au départ, mais également en fonction du développement de compétences spécifiques au langage et aux langues-cultures dans leurs articulations (</a:t>
            </a:r>
            <a:r>
              <a:rPr lang="fr-FR" sz="1100" b="0" i="0" u="none" strike="noStrike" cap="none" dirty="0" err="1">
                <a:solidFill>
                  <a:srgbClr val="000000"/>
                </a:solidFill>
                <a:effectLst/>
                <a:latin typeface="Arial"/>
                <a:ea typeface="Arial"/>
                <a:cs typeface="Arial"/>
                <a:sym typeface="Arial"/>
              </a:rPr>
              <a:t>Behra</a:t>
            </a:r>
            <a:r>
              <a:rPr lang="fr-FR" sz="1100" b="0" i="0" u="none" strike="noStrike" cap="none">
                <a:solidFill>
                  <a:srgbClr val="000000"/>
                </a:solidFill>
                <a:effectLst/>
                <a:latin typeface="Arial"/>
                <a:ea typeface="Arial"/>
                <a:cs typeface="Arial"/>
                <a:sym typeface="Arial"/>
              </a:rPr>
              <a:t>, 2019). </a:t>
            </a:r>
          </a:p>
          <a:p>
            <a:pPr marL="13970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lang="fr-FR" sz="1100" b="0" i="0" u="none" strike="noStrike" cap="none" dirty="0">
              <a:solidFill>
                <a:srgbClr val="000000"/>
              </a:solidFill>
              <a:effectLst/>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15525" y="1991825"/>
            <a:ext cx="55854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b="0"/>
            </a:lvl1pPr>
            <a:lvl2pPr lvl="1">
              <a:spcBef>
                <a:spcPts val="0"/>
              </a:spcBef>
              <a:spcAft>
                <a:spcPts val="0"/>
              </a:spcAft>
              <a:buSzPts val="6000"/>
              <a:buNone/>
              <a:defRPr sz="6000" b="0"/>
            </a:lvl2pPr>
            <a:lvl3pPr lvl="2">
              <a:spcBef>
                <a:spcPts val="0"/>
              </a:spcBef>
              <a:spcAft>
                <a:spcPts val="0"/>
              </a:spcAft>
              <a:buSzPts val="6000"/>
              <a:buNone/>
              <a:defRPr sz="6000" b="0"/>
            </a:lvl3pPr>
            <a:lvl4pPr lvl="3">
              <a:spcBef>
                <a:spcPts val="0"/>
              </a:spcBef>
              <a:spcAft>
                <a:spcPts val="0"/>
              </a:spcAft>
              <a:buSzPts val="6000"/>
              <a:buNone/>
              <a:defRPr sz="6000" b="0"/>
            </a:lvl4pPr>
            <a:lvl5pPr lvl="4">
              <a:spcBef>
                <a:spcPts val="0"/>
              </a:spcBef>
              <a:spcAft>
                <a:spcPts val="0"/>
              </a:spcAft>
              <a:buSzPts val="6000"/>
              <a:buNone/>
              <a:defRPr sz="6000" b="0"/>
            </a:lvl5pPr>
            <a:lvl6pPr lvl="5">
              <a:spcBef>
                <a:spcPts val="0"/>
              </a:spcBef>
              <a:spcAft>
                <a:spcPts val="0"/>
              </a:spcAft>
              <a:buSzPts val="6000"/>
              <a:buNone/>
              <a:defRPr sz="6000" b="0"/>
            </a:lvl6pPr>
            <a:lvl7pPr lvl="6">
              <a:spcBef>
                <a:spcPts val="0"/>
              </a:spcBef>
              <a:spcAft>
                <a:spcPts val="0"/>
              </a:spcAft>
              <a:buSzPts val="6000"/>
              <a:buNone/>
              <a:defRPr sz="6000" b="0"/>
            </a:lvl7pPr>
            <a:lvl8pPr lvl="7">
              <a:spcBef>
                <a:spcPts val="0"/>
              </a:spcBef>
              <a:spcAft>
                <a:spcPts val="0"/>
              </a:spcAft>
              <a:buSzPts val="6000"/>
              <a:buNone/>
              <a:defRPr sz="6000" b="0"/>
            </a:lvl8pPr>
            <a:lvl9pPr lvl="8">
              <a:spcBef>
                <a:spcPts val="0"/>
              </a:spcBef>
              <a:spcAft>
                <a:spcPts val="0"/>
              </a:spcAft>
              <a:buSzPts val="6000"/>
              <a:buNone/>
              <a:defRPr sz="6000" b="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5"/>
          <p:cNvSpPr txBox="1">
            <a:spLocks noGrp="1"/>
          </p:cNvSpPr>
          <p:nvPr>
            <p:ph type="body" idx="1"/>
          </p:nvPr>
        </p:nvSpPr>
        <p:spPr>
          <a:xfrm>
            <a:off x="1049500" y="1437426"/>
            <a:ext cx="7020900" cy="2706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2" name="Google Shape;22;p5"/>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6"/>
          <p:cNvSpPr txBox="1">
            <a:spLocks noGrp="1"/>
          </p:cNvSpPr>
          <p:nvPr>
            <p:ph type="body" idx="1"/>
          </p:nvPr>
        </p:nvSpPr>
        <p:spPr>
          <a:xfrm>
            <a:off x="1049500" y="1459650"/>
            <a:ext cx="3417900" cy="27504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6" name="Google Shape;26;p6"/>
          <p:cNvSpPr txBox="1">
            <a:spLocks noGrp="1"/>
          </p:cNvSpPr>
          <p:nvPr>
            <p:ph type="body" idx="2"/>
          </p:nvPr>
        </p:nvSpPr>
        <p:spPr>
          <a:xfrm>
            <a:off x="4676725" y="1459650"/>
            <a:ext cx="3393600" cy="27504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7" name="Google Shape;27;p6"/>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9500" y="796175"/>
            <a:ext cx="7020900" cy="7503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1pPr>
            <a:lvl2pPr lvl="1">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2pPr>
            <a:lvl3pPr lvl="2">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3pPr>
            <a:lvl4pPr lvl="3">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4pPr>
            <a:lvl5pPr lvl="4">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5pPr>
            <a:lvl6pPr lvl="5">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6pPr>
            <a:lvl7pPr lvl="6">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7pPr>
            <a:lvl8pPr lvl="7">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8pPr>
            <a:lvl9pPr lvl="8">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1049500" y="1437426"/>
            <a:ext cx="7020900" cy="27069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2A95B7"/>
              </a:buClr>
              <a:buSzPts val="2400"/>
              <a:buFont typeface="Sniglet"/>
              <a:buChar char="+"/>
              <a:defRPr sz="2400">
                <a:solidFill>
                  <a:srgbClr val="434343"/>
                </a:solidFill>
                <a:latin typeface="Sniglet"/>
                <a:ea typeface="Sniglet"/>
                <a:cs typeface="Sniglet"/>
                <a:sym typeface="Sniglet"/>
              </a:defRPr>
            </a:lvl1pPr>
            <a:lvl2pPr marL="914400" lvl="1"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2pPr>
            <a:lvl3pPr marL="1371600" lvl="2"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3pPr>
            <a:lvl4pPr marL="1828800" lvl="3"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4pPr>
            <a:lvl5pPr marL="2286000" lvl="4"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5pPr>
            <a:lvl6pPr marL="2743200" lvl="5"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6pPr>
            <a:lvl7pPr marL="3200400" lvl="6"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7pPr>
            <a:lvl8pPr marL="3657600" lvl="7" indent="-381000">
              <a:spcBef>
                <a:spcPts val="0"/>
              </a:spcBef>
              <a:spcAft>
                <a:spcPts val="0"/>
              </a:spcAft>
              <a:buClr>
                <a:srgbClr val="434343"/>
              </a:buClr>
              <a:buSzPts val="2400"/>
              <a:buFont typeface="Sniglet"/>
              <a:buChar char="+"/>
              <a:defRPr sz="2400">
                <a:solidFill>
                  <a:srgbClr val="434343"/>
                </a:solidFill>
                <a:latin typeface="Sniglet"/>
                <a:ea typeface="Sniglet"/>
                <a:cs typeface="Sniglet"/>
                <a:sym typeface="Sniglet"/>
              </a:defRPr>
            </a:lvl8pPr>
            <a:lvl9pPr marL="4114800" lvl="8" indent="-381000">
              <a:spcBef>
                <a:spcPts val="0"/>
              </a:spcBef>
              <a:spcAft>
                <a:spcPts val="0"/>
              </a:spcAft>
              <a:buClr>
                <a:srgbClr val="434343"/>
              </a:buClr>
              <a:buSzPts val="2400"/>
              <a:buFont typeface="Sniglet"/>
              <a:buChar char="+"/>
              <a:defRPr sz="2400">
                <a:solidFill>
                  <a:srgbClr val="434343"/>
                </a:solidFill>
                <a:latin typeface="Sniglet"/>
                <a:ea typeface="Sniglet"/>
                <a:cs typeface="Sniglet"/>
                <a:sym typeface="Sniglet"/>
              </a:defRPr>
            </a:lvl9pPr>
          </a:lstStyle>
          <a:p>
            <a:endParaRPr/>
          </a:p>
        </p:txBody>
      </p:sp>
      <p:sp>
        <p:nvSpPr>
          <p:cNvPr id="8" name="Google Shape;8;p1"/>
          <p:cNvSpPr txBox="1">
            <a:spLocks noGrp="1"/>
          </p:cNvSpPr>
          <p:nvPr>
            <p:ph type="sldNum" idx="12"/>
          </p:nvPr>
        </p:nvSpPr>
        <p:spPr>
          <a:xfrm>
            <a:off x="8595300" y="4839750"/>
            <a:ext cx="548700" cy="303600"/>
          </a:xfrm>
          <a:prstGeom prst="rect">
            <a:avLst/>
          </a:prstGeom>
          <a:noFill/>
          <a:ln>
            <a:noFill/>
          </a:ln>
          <a:effectLst>
            <a:outerShdw blurRad="28575" dist="19050" dir="5400000" algn="bl" rotWithShape="0">
              <a:srgbClr val="000000">
                <a:alpha val="25000"/>
              </a:srgbClr>
            </a:outerShdw>
          </a:effectLst>
        </p:spPr>
        <p:txBody>
          <a:bodyPr spcFirstLastPara="1" wrap="square" lIns="91425" tIns="91425" rIns="91425" bIns="91425" anchor="t" anchorCtr="0">
            <a:noAutofit/>
          </a:bodyPr>
          <a:lstStyle>
            <a:lvl1pPr lvl="0" algn="r">
              <a:buNone/>
              <a:defRPr sz="1100">
                <a:solidFill>
                  <a:srgbClr val="FFFFFF"/>
                </a:solidFill>
                <a:latin typeface="Sniglet"/>
                <a:ea typeface="Sniglet"/>
                <a:cs typeface="Sniglet"/>
                <a:sym typeface="Sniglet"/>
              </a:defRPr>
            </a:lvl1pPr>
            <a:lvl2pPr lvl="1" algn="r">
              <a:buNone/>
              <a:defRPr sz="1100">
                <a:solidFill>
                  <a:srgbClr val="FFFFFF"/>
                </a:solidFill>
                <a:latin typeface="Sniglet"/>
                <a:ea typeface="Sniglet"/>
                <a:cs typeface="Sniglet"/>
                <a:sym typeface="Sniglet"/>
              </a:defRPr>
            </a:lvl2pPr>
            <a:lvl3pPr lvl="2" algn="r">
              <a:buNone/>
              <a:defRPr sz="1100">
                <a:solidFill>
                  <a:srgbClr val="FFFFFF"/>
                </a:solidFill>
                <a:latin typeface="Sniglet"/>
                <a:ea typeface="Sniglet"/>
                <a:cs typeface="Sniglet"/>
                <a:sym typeface="Sniglet"/>
              </a:defRPr>
            </a:lvl3pPr>
            <a:lvl4pPr lvl="3" algn="r">
              <a:buNone/>
              <a:defRPr sz="1100">
                <a:solidFill>
                  <a:srgbClr val="FFFFFF"/>
                </a:solidFill>
                <a:latin typeface="Sniglet"/>
                <a:ea typeface="Sniglet"/>
                <a:cs typeface="Sniglet"/>
                <a:sym typeface="Sniglet"/>
              </a:defRPr>
            </a:lvl4pPr>
            <a:lvl5pPr lvl="4" algn="r">
              <a:buNone/>
              <a:defRPr sz="1100">
                <a:solidFill>
                  <a:srgbClr val="FFFFFF"/>
                </a:solidFill>
                <a:latin typeface="Sniglet"/>
                <a:ea typeface="Sniglet"/>
                <a:cs typeface="Sniglet"/>
                <a:sym typeface="Sniglet"/>
              </a:defRPr>
            </a:lvl5pPr>
            <a:lvl6pPr lvl="5" algn="r">
              <a:buNone/>
              <a:defRPr sz="1100">
                <a:solidFill>
                  <a:srgbClr val="FFFFFF"/>
                </a:solidFill>
                <a:latin typeface="Sniglet"/>
                <a:ea typeface="Sniglet"/>
                <a:cs typeface="Sniglet"/>
                <a:sym typeface="Sniglet"/>
              </a:defRPr>
            </a:lvl6pPr>
            <a:lvl7pPr lvl="6" algn="r">
              <a:buNone/>
              <a:defRPr sz="1100">
                <a:solidFill>
                  <a:srgbClr val="FFFFFF"/>
                </a:solidFill>
                <a:latin typeface="Sniglet"/>
                <a:ea typeface="Sniglet"/>
                <a:cs typeface="Sniglet"/>
                <a:sym typeface="Sniglet"/>
              </a:defRPr>
            </a:lvl7pPr>
            <a:lvl8pPr lvl="7" algn="r">
              <a:buNone/>
              <a:defRPr sz="1100">
                <a:solidFill>
                  <a:srgbClr val="FFFFFF"/>
                </a:solidFill>
                <a:latin typeface="Sniglet"/>
                <a:ea typeface="Sniglet"/>
                <a:cs typeface="Sniglet"/>
                <a:sym typeface="Sniglet"/>
              </a:defRPr>
            </a:lvl8pPr>
            <a:lvl9pPr lvl="8" algn="r">
              <a:buNone/>
              <a:defRPr sz="1100">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6"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al.archives-ouvertes.fr/hal-02976667" TargetMode="External"/><Relationship Id="rId2" Type="http://schemas.openxmlformats.org/officeDocument/2006/relationships/hyperlink" Target="https://journals.openedition.org/lidil/7973"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atilf.fr/IMG/pdf/2.artsbdm_dossierhommage_melanges_crapel_39_1.pdf" TargetMode="External"/><Relationship Id="rId2" Type="http://schemas.openxmlformats.org/officeDocument/2006/relationships/hyperlink" Target="https://journals.openedition.org/lidil/7973"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unsplash.com/s/photos/teacher-education?utm_source=unsplash&amp;utm_medium=referral&amp;utm_content=creditCopyText" TargetMode="External"/><Relationship Id="rId4" Type="http://schemas.openxmlformats.org/officeDocument/2006/relationships/hyperlink" Target="https://unsplash.com/@soulsana?utm_source=unsplash&amp;utm_medium=referral&amp;utm_content=creditCopyText"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uxindo?utm_source=unsplash&amp;utm_medium=referral&amp;utm_content=creditCopyTex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hyperlink" Target="https://unsplash.com/s/photos/research?utm_source=unsplash&amp;utm_medium=referral&amp;utm_content=creditCopyTex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severine.behra@univ-lorraine.f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hyperlink" Target="mailto:dominique.macaire@univ-lorraine.fr" TargetMode="External"/><Relationship Id="rId4" Type="http://schemas.openxmlformats.org/officeDocument/2006/relationships/hyperlink" Target="mailto:veronika.lux@atilf.f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2"/>
          <p:cNvSpPr txBox="1">
            <a:spLocks noGrp="1"/>
          </p:cNvSpPr>
          <p:nvPr>
            <p:ph type="ctrTitle"/>
          </p:nvPr>
        </p:nvSpPr>
        <p:spPr>
          <a:xfrm>
            <a:off x="1677080" y="619661"/>
            <a:ext cx="5789839" cy="3230880"/>
          </a:xfrm>
          <a:prstGeom prst="rect">
            <a:avLst/>
          </a:prstGeom>
        </p:spPr>
        <p:txBody>
          <a:bodyPr spcFirstLastPara="1" wrap="square" lIns="91425" tIns="91425" rIns="91425" bIns="91425" anchor="ctr" anchorCtr="0">
            <a:noAutofit/>
          </a:bodyPr>
          <a:lstStyle/>
          <a:p>
            <a:pPr lvl="0" algn="ctr"/>
            <a:r>
              <a:rPr lang="fr-FR" sz="4000" dirty="0"/>
              <a:t>La notion de </a:t>
            </a:r>
            <a:r>
              <a:rPr lang="fr-FR" sz="4000" i="1" dirty="0"/>
              <a:t>polysémie</a:t>
            </a:r>
            <a:r>
              <a:rPr lang="fr-FR" sz="4000" dirty="0"/>
              <a:t> en éducation à l’exemple d’une recherche pluridimensionnelle</a:t>
            </a:r>
            <a:br>
              <a:rPr lang="fr-FR" sz="3200" dirty="0"/>
            </a:br>
            <a:br>
              <a:rPr lang="fr-FR" sz="3200" dirty="0"/>
            </a:br>
            <a:r>
              <a:rPr lang="fr-FR" sz="2000" dirty="0"/>
              <a:t>Séverine Behra**, </a:t>
            </a:r>
            <a:r>
              <a:rPr lang="fr-FR" sz="2000" dirty="0" err="1"/>
              <a:t>Véronika</a:t>
            </a:r>
            <a:r>
              <a:rPr lang="fr-FR" sz="2000" dirty="0"/>
              <a:t> Lux*, Dominique Macaire**</a:t>
            </a:r>
            <a:br>
              <a:rPr lang="fr-FR" sz="4400" dirty="0"/>
            </a:br>
            <a:r>
              <a:rPr lang="fr-FR" sz="1600" dirty="0"/>
              <a:t>Laboratoire </a:t>
            </a:r>
            <a:r>
              <a:rPr lang="fr-FR" sz="1600" i="1" dirty="0"/>
              <a:t>Analyse et Traitement Informatique de la Langue Française </a:t>
            </a:r>
            <a:r>
              <a:rPr lang="fr-FR" sz="1600" dirty="0"/>
              <a:t>(ATILF, UMR 7118), CNRS*, Université de Lorraine-</a:t>
            </a:r>
            <a:r>
              <a:rPr lang="fr-FR" sz="1600" dirty="0" err="1"/>
              <a:t>Inspé</a:t>
            </a:r>
            <a:r>
              <a:rPr lang="fr-FR" sz="1600" dirty="0"/>
              <a:t>**</a:t>
            </a:r>
          </a:p>
        </p:txBody>
      </p:sp>
      <p:pic>
        <p:nvPicPr>
          <p:cNvPr id="3" name="Image 2">
            <a:extLst>
              <a:ext uri="{FF2B5EF4-FFF2-40B4-BE49-F238E27FC236}">
                <a16:creationId xmlns:a16="http://schemas.microsoft.com/office/drawing/2014/main" id="{EEAF8252-FF08-F845-AFA0-BB97591C9CFD}"/>
              </a:ext>
            </a:extLst>
          </p:cNvPr>
          <p:cNvPicPr>
            <a:picLocks noChangeAspect="1"/>
          </p:cNvPicPr>
          <p:nvPr/>
        </p:nvPicPr>
        <p:blipFill>
          <a:blip r:embed="rId3"/>
          <a:stretch>
            <a:fillRect/>
          </a:stretch>
        </p:blipFill>
        <p:spPr>
          <a:xfrm>
            <a:off x="3838756" y="3861917"/>
            <a:ext cx="1475116" cy="6080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F7083E-F296-D443-88E1-1AAE3D52497E}"/>
              </a:ext>
            </a:extLst>
          </p:cNvPr>
          <p:cNvSpPr>
            <a:spLocks noGrp="1"/>
          </p:cNvSpPr>
          <p:nvPr>
            <p:ph type="title"/>
          </p:nvPr>
        </p:nvSpPr>
        <p:spPr/>
        <p:txBody>
          <a:bodyPr/>
          <a:lstStyle/>
          <a:p>
            <a:r>
              <a:rPr lang="fr-FR" dirty="0"/>
              <a:t>Bibliographie </a:t>
            </a:r>
          </a:p>
        </p:txBody>
      </p:sp>
      <p:sp>
        <p:nvSpPr>
          <p:cNvPr id="3" name="Espace réservé du texte 2">
            <a:extLst>
              <a:ext uri="{FF2B5EF4-FFF2-40B4-BE49-F238E27FC236}">
                <a16:creationId xmlns:a16="http://schemas.microsoft.com/office/drawing/2014/main" id="{205927CE-B4F1-764C-B8BC-352225EF621A}"/>
              </a:ext>
            </a:extLst>
          </p:cNvPr>
          <p:cNvSpPr>
            <a:spLocks noGrp="1"/>
          </p:cNvSpPr>
          <p:nvPr>
            <p:ph type="body" idx="1"/>
          </p:nvPr>
        </p:nvSpPr>
        <p:spPr>
          <a:xfrm>
            <a:off x="890954" y="796175"/>
            <a:ext cx="7179446" cy="3147864"/>
          </a:xfrm>
        </p:spPr>
        <p:txBody>
          <a:bodyPr/>
          <a:lstStyle/>
          <a:p>
            <a:pPr marL="76200" indent="0">
              <a:buNone/>
            </a:pPr>
            <a:endParaRPr lang="fr-FR" sz="1200" dirty="0">
              <a:hlinkClick r:id="rId2"/>
            </a:endParaRPr>
          </a:p>
          <a:p>
            <a:pPr marL="76200" indent="0">
              <a:buNone/>
            </a:pPr>
            <a:r>
              <a:rPr lang="fr-FR" sz="1200" dirty="0">
                <a:hlinkClick r:id="rId2"/>
              </a:rPr>
              <a:t>Sur les objets de savoirs/contenus disciplinaires</a:t>
            </a:r>
            <a:r>
              <a:rPr lang="fr-FR" sz="1200" dirty="0"/>
              <a:t>  (</a:t>
            </a:r>
            <a:r>
              <a:rPr lang="fr-FR" sz="1200" dirty="0" err="1"/>
              <a:t>Veronika</a:t>
            </a:r>
            <a:r>
              <a:rPr lang="fr-FR" sz="1200" dirty="0"/>
              <a:t> Lux)</a:t>
            </a:r>
            <a:endParaRPr lang="fr-FR" sz="1200" dirty="0">
              <a:hlinkClick r:id="rId2"/>
            </a:endParaRPr>
          </a:p>
          <a:p>
            <a:pPr marL="76200" indent="0">
              <a:buNone/>
            </a:pPr>
            <a:r>
              <a:rPr lang="fr-FR" sz="1200" dirty="0">
                <a:hlinkClick r:id="rId2"/>
              </a:rPr>
              <a:t>https://journals.openedition.org/lidil/7973</a:t>
            </a:r>
            <a:r>
              <a:rPr lang="fr-FR" sz="1200" dirty="0"/>
              <a:t>, référencé dans HAL : </a:t>
            </a:r>
            <a:r>
              <a:rPr lang="fr-FR" sz="1200" dirty="0">
                <a:hlinkClick r:id="rId3"/>
              </a:rPr>
              <a:t>https://hal.archives-ouvertes.fr/hal-02976667</a:t>
            </a:r>
            <a:endParaRPr lang="fr-FR" sz="1200" dirty="0"/>
          </a:p>
          <a:p>
            <a:pPr marL="76200" indent="0">
              <a:buNone/>
            </a:pPr>
            <a:r>
              <a:rPr lang="fr-FR" sz="1200" dirty="0"/>
              <a:t>Résumé : </a:t>
            </a:r>
            <a:r>
              <a:rPr lang="fr-FR" sz="1200" i="1" dirty="0"/>
              <a:t>Les applications pour l’enseignement du lexique ont d’emblée fait partie des objectifs pratiques associés au développement du Réseau lexical du français (RL-</a:t>
            </a:r>
            <a:r>
              <a:rPr lang="fr-FR" sz="1200" i="1" dirty="0" err="1"/>
              <a:t>fr</a:t>
            </a:r>
            <a:r>
              <a:rPr lang="fr-FR" sz="1200" i="1" dirty="0"/>
              <a:t>). Dans la recherche exploratoire relatée ici, en nous appuyant sur les écrits de didacticiens des mathématiques, nous avons analysé quelques cas de confusions entre un sens « ordinaire » et un sens spécialisé mathématique d’un même vocable. Après avoir décrit dans le RL-</a:t>
            </a:r>
            <a:r>
              <a:rPr lang="fr-FR" sz="1200" i="1" dirty="0" err="1"/>
              <a:t>fr</a:t>
            </a:r>
            <a:r>
              <a:rPr lang="fr-FR" sz="1200" i="1" dirty="0"/>
              <a:t> les couples de mots confondus, nous avons extrait du réseau et visualisé les graphes lexicaux correspondant à ces descriptions. Nous faisions l’hypothèse que ces visualisations (1) aideraient nos partenaires enseignants à mieux comprendre les unités lexicales et les liens entre unités lexicales en jeu dans les confusions — ce qui n’a pas pu être vérifié dans cette première collaboration —, (2) qu’elles nous permettraient d’explorer efficacement des zones du lexique dans lesquelles se produisent ces erreurs particulières, en y recherchant d’éventuels patrons (ou « motifs ») caractéristiques — ce qui a été partiellement vérifié.</a:t>
            </a:r>
            <a:endParaRPr lang="fr-FR" sz="1200" dirty="0"/>
          </a:p>
          <a:p>
            <a:br>
              <a:rPr lang="fr-FR" dirty="0"/>
            </a:br>
            <a:endParaRPr lang="fr-FR" dirty="0"/>
          </a:p>
        </p:txBody>
      </p:sp>
      <p:sp>
        <p:nvSpPr>
          <p:cNvPr id="4" name="Espace réservé du numéro de diapositive 3">
            <a:extLst>
              <a:ext uri="{FF2B5EF4-FFF2-40B4-BE49-F238E27FC236}">
                <a16:creationId xmlns:a16="http://schemas.microsoft.com/office/drawing/2014/main" id="{FF0E2B19-E6F6-064E-AC00-29A8EFC689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10</a:t>
            </a:fld>
            <a:endParaRPr lang="fr-FR"/>
          </a:p>
        </p:txBody>
      </p:sp>
    </p:spTree>
    <p:extLst>
      <p:ext uri="{BB962C8B-B14F-4D97-AF65-F5344CB8AC3E}">
        <p14:creationId xmlns:p14="http://schemas.microsoft.com/office/powerpoint/2010/main" val="1449873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F7083E-F296-D443-88E1-1AAE3D52497E}"/>
              </a:ext>
            </a:extLst>
          </p:cNvPr>
          <p:cNvSpPr>
            <a:spLocks noGrp="1"/>
          </p:cNvSpPr>
          <p:nvPr>
            <p:ph type="title"/>
          </p:nvPr>
        </p:nvSpPr>
        <p:spPr/>
        <p:txBody>
          <a:bodyPr/>
          <a:lstStyle/>
          <a:p>
            <a:r>
              <a:rPr lang="fr-FR" dirty="0"/>
              <a:t>Bibliographie </a:t>
            </a:r>
          </a:p>
        </p:txBody>
      </p:sp>
      <p:sp>
        <p:nvSpPr>
          <p:cNvPr id="3" name="Espace réservé du texte 2">
            <a:extLst>
              <a:ext uri="{FF2B5EF4-FFF2-40B4-BE49-F238E27FC236}">
                <a16:creationId xmlns:a16="http://schemas.microsoft.com/office/drawing/2014/main" id="{205927CE-B4F1-764C-B8BC-352225EF621A}"/>
              </a:ext>
            </a:extLst>
          </p:cNvPr>
          <p:cNvSpPr>
            <a:spLocks noGrp="1"/>
          </p:cNvSpPr>
          <p:nvPr>
            <p:ph type="body" idx="1"/>
          </p:nvPr>
        </p:nvSpPr>
        <p:spPr>
          <a:xfrm>
            <a:off x="890954" y="703385"/>
            <a:ext cx="7179446" cy="3575537"/>
          </a:xfrm>
        </p:spPr>
        <p:txBody>
          <a:bodyPr/>
          <a:lstStyle/>
          <a:p>
            <a:pPr marL="76200" indent="0">
              <a:buNone/>
            </a:pPr>
            <a:r>
              <a:rPr lang="fr-FR" sz="1200" dirty="0">
                <a:hlinkClick r:id="rId2"/>
              </a:rPr>
              <a:t> </a:t>
            </a:r>
            <a:br>
              <a:rPr lang="fr-FR" sz="1200" dirty="0"/>
            </a:br>
            <a:r>
              <a:rPr lang="fr-FR" sz="1200" dirty="0"/>
              <a:t>			</a:t>
            </a:r>
            <a:r>
              <a:rPr lang="fr-FR" sz="1200" dirty="0">
                <a:hlinkClick r:id="rId2"/>
              </a:rPr>
              <a:t>Sur l’approche de la complexité par la recherche-formation</a:t>
            </a:r>
          </a:p>
          <a:p>
            <a:r>
              <a:rPr lang="fr-FR" sz="1000" b="1" dirty="0">
                <a:solidFill>
                  <a:schemeClr val="accent1">
                    <a:lumMod val="60000"/>
                    <a:lumOff val="40000"/>
                  </a:schemeClr>
                </a:solidFill>
              </a:rPr>
              <a:t>Macaire, D. &amp; </a:t>
            </a:r>
            <a:r>
              <a:rPr lang="fr-FR" sz="1000" b="1" dirty="0" err="1">
                <a:solidFill>
                  <a:schemeClr val="accent1">
                    <a:lumMod val="60000"/>
                    <a:lumOff val="40000"/>
                  </a:schemeClr>
                </a:solidFill>
              </a:rPr>
              <a:t>Behra</a:t>
            </a:r>
            <a:r>
              <a:rPr lang="fr-FR" sz="1000" b="1" dirty="0">
                <a:solidFill>
                  <a:schemeClr val="accent1">
                    <a:lumMod val="60000"/>
                    <a:lumOff val="40000"/>
                  </a:schemeClr>
                </a:solidFill>
              </a:rPr>
              <a:t>, S. </a:t>
            </a:r>
            <a:r>
              <a:rPr lang="fr-FR" sz="1000" dirty="0"/>
              <a:t>(2020). Pédagogies coopératives et objets de savoir peu visibles : la « recherche-formation », un outil pour le futur enseignant du premier degré. </a:t>
            </a:r>
            <a:r>
              <a:rPr lang="fr-FR" sz="1000" i="1" dirty="0"/>
              <a:t>L'Année de la Recherche en Science de l'Éducation</a:t>
            </a:r>
            <a:r>
              <a:rPr lang="fr-FR" sz="1000" dirty="0"/>
              <a:t> (ARSE), 2020, 245-256.</a:t>
            </a:r>
          </a:p>
          <a:p>
            <a:r>
              <a:rPr lang="fr-FR" sz="1000" b="1" dirty="0">
                <a:solidFill>
                  <a:schemeClr val="accent1">
                    <a:lumMod val="60000"/>
                    <a:lumOff val="40000"/>
                  </a:schemeClr>
                </a:solidFill>
              </a:rPr>
              <a:t>Macaire, D</a:t>
            </a:r>
            <a:r>
              <a:rPr lang="fr-FR" sz="1000" dirty="0"/>
              <a:t>. (2020). Transmission et changement : la formation de doctorants avec mission d’enseignement - Étude exploratoire d’un dispositif innovant conçu dans une université en France. </a:t>
            </a:r>
            <a:r>
              <a:rPr lang="fr-FR" sz="1000" i="1" dirty="0"/>
              <a:t>Études en Didactique des Langues (EDL)</a:t>
            </a:r>
            <a:r>
              <a:rPr lang="fr-FR" sz="1000" dirty="0"/>
              <a:t>, 34. </a:t>
            </a:r>
          </a:p>
          <a:p>
            <a:r>
              <a:rPr lang="fr-FR" sz="1000" b="1" dirty="0">
                <a:solidFill>
                  <a:schemeClr val="accent1">
                    <a:lumMod val="60000"/>
                    <a:lumOff val="40000"/>
                  </a:schemeClr>
                </a:solidFill>
              </a:rPr>
              <a:t>Macaire, D.</a:t>
            </a:r>
            <a:r>
              <a:rPr lang="fr-FR" sz="1000" dirty="0"/>
              <a:t> (2020). La </a:t>
            </a:r>
            <a:r>
              <a:rPr lang="fr-FR" sz="1000" i="1" dirty="0"/>
              <a:t>recherche-formation</a:t>
            </a:r>
            <a:r>
              <a:rPr lang="fr-FR" sz="1000" dirty="0"/>
              <a:t> une contribution aux approches collaboratives en formation initiale d’enseignants de langues du premier degré. Dans Véronique Miguel </a:t>
            </a:r>
            <a:r>
              <a:rPr lang="fr-FR" sz="1000" dirty="0" err="1"/>
              <a:t>Addisu</a:t>
            </a:r>
            <a:r>
              <a:rPr lang="fr-FR" sz="1000" dirty="0"/>
              <a:t> et Nathalie </a:t>
            </a:r>
            <a:r>
              <a:rPr lang="fr-FR" sz="1000" dirty="0" err="1"/>
              <a:t>Thamin</a:t>
            </a:r>
            <a:r>
              <a:rPr lang="fr-FR" sz="1000" dirty="0"/>
              <a:t> (</a:t>
            </a:r>
            <a:r>
              <a:rPr lang="fr-FR" sz="1000" dirty="0" err="1"/>
              <a:t>dir</a:t>
            </a:r>
            <a:r>
              <a:rPr lang="fr-FR" sz="1000" dirty="0"/>
              <a:t>.) « Recherches collaboratives en didactique des langues : enjeux, savoirs, méthodes ». </a:t>
            </a:r>
            <a:r>
              <a:rPr lang="fr-FR" sz="1000" i="1" dirty="0"/>
              <a:t>Recherches en didactique des langues et des cultures (RDLC)</a:t>
            </a:r>
            <a:r>
              <a:rPr lang="fr-FR" sz="1000" dirty="0"/>
              <a:t>,</a:t>
            </a:r>
            <a:r>
              <a:rPr lang="fr-FR" sz="1000" b="1" dirty="0"/>
              <a:t> </a:t>
            </a:r>
            <a:r>
              <a:rPr lang="fr-FR" sz="1000" dirty="0"/>
              <a:t>volume 17-2/2020.  </a:t>
            </a:r>
          </a:p>
          <a:p>
            <a:r>
              <a:rPr lang="fr-FR" sz="1000" b="1" dirty="0">
                <a:solidFill>
                  <a:schemeClr val="accent1">
                    <a:lumMod val="60000"/>
                    <a:lumOff val="40000"/>
                  </a:schemeClr>
                </a:solidFill>
              </a:rPr>
              <a:t>Macaire, D. </a:t>
            </a:r>
            <a:r>
              <a:rPr lang="fr-FR" sz="1000" dirty="0"/>
              <a:t>(2019). La </a:t>
            </a:r>
            <a:r>
              <a:rPr lang="fr-FR" sz="1000" i="1" dirty="0"/>
              <a:t>recherche-formation</a:t>
            </a:r>
            <a:r>
              <a:rPr lang="fr-FR" sz="1000" dirty="0"/>
              <a:t> convient-elle pour orienter les pratiques dans le sens de l’accessibilité scolaire de jeunes élèves à besoins particuliers ? </a:t>
            </a:r>
            <a:r>
              <a:rPr lang="fr-FR" sz="1000" i="1" dirty="0"/>
              <a:t>La Nouvelle revue-Éducation et sociétés inclusives (NRESI)</a:t>
            </a:r>
            <a:r>
              <a:rPr lang="fr-FR" sz="1000" dirty="0"/>
              <a:t>, n°86, juillet, 79-92 (revue classée).</a:t>
            </a:r>
          </a:p>
          <a:p>
            <a:r>
              <a:rPr lang="fr-FR" sz="1000" b="1" dirty="0" err="1">
                <a:solidFill>
                  <a:schemeClr val="accent1">
                    <a:lumMod val="60000"/>
                    <a:lumOff val="40000"/>
                  </a:schemeClr>
                </a:solidFill>
              </a:rPr>
              <a:t>Behra</a:t>
            </a:r>
            <a:r>
              <a:rPr lang="fr-FR" sz="1000" b="1" dirty="0">
                <a:solidFill>
                  <a:schemeClr val="accent1">
                    <a:lumMod val="60000"/>
                    <a:lumOff val="40000"/>
                  </a:schemeClr>
                </a:solidFill>
              </a:rPr>
              <a:t>, S. &amp; Macaire, D. </a:t>
            </a:r>
            <a:r>
              <a:rPr lang="fr-FR" sz="1000" dirty="0"/>
              <a:t>(2018). Une approche compréhensive des langues est-elle tenable en formation initiale d’enseignants du premier degré ? </a:t>
            </a:r>
            <a:r>
              <a:rPr lang="fr-FR" sz="1000" i="1" dirty="0"/>
              <a:t>Mélanges, 39, </a:t>
            </a:r>
            <a:r>
              <a:rPr lang="fr-FR" sz="1000" dirty="0"/>
              <a:t>99-120. URL : </a:t>
            </a:r>
            <a:r>
              <a:rPr lang="fr-FR" sz="1000" u="sng" dirty="0">
                <a:hlinkClick r:id="rId3"/>
              </a:rPr>
              <a:t>http://www.atilf.fr/IMG/pdf/2.artsbdm_dossierhommage_melanges_crapel_39_1.pdf</a:t>
            </a:r>
            <a:r>
              <a:rPr lang="fr-FR" sz="1000" u="sng" dirty="0"/>
              <a:t> </a:t>
            </a:r>
            <a:endParaRPr lang="fr-FR" sz="1000" dirty="0"/>
          </a:p>
          <a:p>
            <a:endParaRPr lang="fr-FR" sz="1000" dirty="0">
              <a:hlinkClick r:id="rId2"/>
            </a:endParaRPr>
          </a:p>
          <a:p>
            <a:pPr marL="76200" indent="0">
              <a:buNone/>
            </a:pPr>
            <a:endParaRPr lang="fr-FR" sz="1200" dirty="0">
              <a:hlinkClick r:id="rId2"/>
            </a:endParaRPr>
          </a:p>
        </p:txBody>
      </p:sp>
      <p:sp>
        <p:nvSpPr>
          <p:cNvPr id="4" name="Espace réservé du numéro de diapositive 3">
            <a:extLst>
              <a:ext uri="{FF2B5EF4-FFF2-40B4-BE49-F238E27FC236}">
                <a16:creationId xmlns:a16="http://schemas.microsoft.com/office/drawing/2014/main" id="{FF0E2B19-E6F6-064E-AC00-29A8EFC689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11</a:t>
            </a:fld>
            <a:endParaRPr lang="fr-FR"/>
          </a:p>
        </p:txBody>
      </p:sp>
    </p:spTree>
    <p:extLst>
      <p:ext uri="{BB962C8B-B14F-4D97-AF65-F5344CB8AC3E}">
        <p14:creationId xmlns:p14="http://schemas.microsoft.com/office/powerpoint/2010/main" val="2864253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1049500" y="796175"/>
            <a:ext cx="7020900" cy="501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Rappel des </a:t>
            </a:r>
            <a:r>
              <a:rPr lang="en" dirty="0" err="1"/>
              <a:t>objectifs</a:t>
            </a:r>
            <a:r>
              <a:rPr lang="en" dirty="0"/>
              <a:t> du RTP </a:t>
            </a:r>
            <a:r>
              <a:rPr lang="en" dirty="0" err="1"/>
              <a:t>Éducation</a:t>
            </a:r>
            <a:r>
              <a:rPr lang="en" dirty="0"/>
              <a:t> </a:t>
            </a:r>
            <a:endParaRPr dirty="0"/>
          </a:p>
        </p:txBody>
      </p:sp>
      <p:sp>
        <p:nvSpPr>
          <p:cNvPr id="55" name="Google Shape;55;p13"/>
          <p:cNvSpPr txBox="1">
            <a:spLocks noGrp="1"/>
          </p:cNvSpPr>
          <p:nvPr>
            <p:ph type="body" idx="2"/>
          </p:nvPr>
        </p:nvSpPr>
        <p:spPr>
          <a:xfrm>
            <a:off x="1049500" y="1297577"/>
            <a:ext cx="3259200" cy="2438400"/>
          </a:xfrm>
          <a:prstGeom prst="rect">
            <a:avLst/>
          </a:prstGeom>
        </p:spPr>
        <p:txBody>
          <a:bodyPr spcFirstLastPara="1" wrap="square" lIns="91425" tIns="91425" rIns="91425" bIns="91425" anchor="t" anchorCtr="0">
            <a:noAutofit/>
          </a:bodyPr>
          <a:lstStyle/>
          <a:p>
            <a:pPr marL="0" lvl="0" indent="0">
              <a:buNone/>
            </a:pPr>
            <a:r>
              <a:rPr lang="fr-FR" sz="1100" dirty="0"/>
              <a:t>« Le RTP a pour vocation de </a:t>
            </a:r>
            <a:r>
              <a:rPr lang="fr-FR" sz="1100" dirty="0">
                <a:solidFill>
                  <a:srgbClr val="0070C0"/>
                </a:solidFill>
              </a:rPr>
              <a:t>cartographier les enjeux de recherche à travailler en pluridisciplinarité et en interdisciplinarité, et les modalités de collaboration avec les acteurs de l’éducation</a:t>
            </a:r>
            <a:r>
              <a:rPr lang="fr-FR" sz="1100" dirty="0"/>
              <a:t>. </a:t>
            </a:r>
          </a:p>
          <a:p>
            <a:pPr marL="0" lvl="0" indent="0">
              <a:buNone/>
            </a:pPr>
            <a:r>
              <a:rPr lang="fr-FR" sz="1100" dirty="0"/>
              <a:t>Il a ensuite pour finalité de promouvoir les échanges entre ces différents acteurs, de manière à </a:t>
            </a:r>
            <a:r>
              <a:rPr lang="fr-FR" sz="1100" dirty="0">
                <a:solidFill>
                  <a:srgbClr val="0070C0"/>
                </a:solidFill>
              </a:rPr>
              <a:t>développer de la recherche fondamentale capable d’éclaircir des aspects cruciaux pour l’éducation, mais aussi de recherche appliquée à proprement parler, y compris des «recherches-actions». </a:t>
            </a:r>
            <a:endParaRPr sz="1100" dirty="0">
              <a:solidFill>
                <a:srgbClr val="0070C0"/>
              </a:solidFill>
            </a:endParaRPr>
          </a:p>
        </p:txBody>
      </p:sp>
      <p:sp>
        <p:nvSpPr>
          <p:cNvPr id="56" name="Google Shape;56;p13"/>
          <p:cNvSpPr txBox="1">
            <a:spLocks noGrp="1"/>
          </p:cNvSpPr>
          <p:nvPr>
            <p:ph type="body" idx="2"/>
          </p:nvPr>
        </p:nvSpPr>
        <p:spPr>
          <a:xfrm>
            <a:off x="4528457" y="1297577"/>
            <a:ext cx="3367018" cy="2586446"/>
          </a:xfrm>
          <a:prstGeom prst="rect">
            <a:avLst/>
          </a:prstGeom>
        </p:spPr>
        <p:txBody>
          <a:bodyPr spcFirstLastPara="1" wrap="square" lIns="91425" tIns="91425" rIns="91425" bIns="91425" anchor="t" anchorCtr="0">
            <a:noAutofit/>
          </a:bodyPr>
          <a:lstStyle/>
          <a:p>
            <a:pPr marL="0" lvl="0" indent="0">
              <a:buNone/>
            </a:pPr>
            <a:r>
              <a:rPr lang="fr-FR" sz="1100" dirty="0"/>
              <a:t>Il s’agit de </a:t>
            </a:r>
            <a:r>
              <a:rPr lang="fr-FR" sz="1100" dirty="0">
                <a:solidFill>
                  <a:srgbClr val="0070C0"/>
                </a:solidFill>
              </a:rPr>
              <a:t>mettre les interventions élaborées par les chercheurs à l’épreuve des faits, et d’arriver à des modifications concrètes de la formation des enseignants du primaire, du secondaire et à l’université</a:t>
            </a:r>
            <a:r>
              <a:rPr lang="fr-FR" sz="1100" dirty="0"/>
              <a:t>.  </a:t>
            </a:r>
          </a:p>
          <a:p>
            <a:pPr marL="0" lvl="0" indent="0">
              <a:buNone/>
            </a:pPr>
            <a:r>
              <a:rPr lang="fr-FR" sz="1100" dirty="0"/>
              <a:t>L'objectif doit être de </a:t>
            </a:r>
            <a:r>
              <a:rPr lang="fr-FR" sz="1100" dirty="0">
                <a:solidFill>
                  <a:srgbClr val="0070C0"/>
                </a:solidFill>
              </a:rPr>
              <a:t>promouvoir une science ouverte et collaborative sur ces questions, en s'assurant que les enseignants deviennent des acteurs de cette transformation en participant activement à des protocoles de recherche</a:t>
            </a:r>
            <a:r>
              <a:rPr lang="fr-FR" sz="1100" dirty="0"/>
              <a:t>. Avoir des “</a:t>
            </a:r>
            <a:r>
              <a:rPr lang="fr-FR" sz="1100" dirty="0">
                <a:solidFill>
                  <a:srgbClr val="0070C0"/>
                </a:solidFill>
              </a:rPr>
              <a:t>correspondants” internationaux ayant une expérience dans la construction de ce genre de discipline appliquée </a:t>
            </a:r>
            <a:r>
              <a:rPr lang="fr-FR" sz="1100" dirty="0"/>
              <a:t>semble aussi important. »</a:t>
            </a:r>
            <a:endParaRPr sz="1100" dirty="0">
              <a:solidFill>
                <a:srgbClr val="2A95B7"/>
              </a:solidFill>
            </a:endParaRPr>
          </a:p>
        </p:txBody>
      </p:sp>
      <p:sp>
        <p:nvSpPr>
          <p:cNvPr id="58" name="Google Shape;58;p13"/>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2" name="ZoneTexte 1">
            <a:extLst>
              <a:ext uri="{FF2B5EF4-FFF2-40B4-BE49-F238E27FC236}">
                <a16:creationId xmlns:a16="http://schemas.microsoft.com/office/drawing/2014/main" id="{42911DCF-EAB9-A94D-BC97-9FA93A5DA2FD}"/>
              </a:ext>
            </a:extLst>
          </p:cNvPr>
          <p:cNvSpPr txBox="1"/>
          <p:nvPr/>
        </p:nvSpPr>
        <p:spPr>
          <a:xfrm>
            <a:off x="7692272" y="1065229"/>
            <a:ext cx="184731" cy="307777"/>
          </a:xfrm>
          <a:prstGeom prst="rect">
            <a:avLst/>
          </a:prstGeom>
          <a:noFill/>
        </p:spPr>
        <p:txBody>
          <a:bodyPr wrap="none" rtlCol="0">
            <a:spAutoFit/>
          </a:bodyPr>
          <a:lstStyle/>
          <a:p>
            <a:endParaRPr lang="fr-FR" dirty="0"/>
          </a:p>
        </p:txBody>
      </p:sp>
      <p:sp>
        <p:nvSpPr>
          <p:cNvPr id="8" name="Google Shape;73;p15">
            <a:extLst>
              <a:ext uri="{FF2B5EF4-FFF2-40B4-BE49-F238E27FC236}">
                <a16:creationId xmlns:a16="http://schemas.microsoft.com/office/drawing/2014/main" id="{C0913472-677A-6545-9795-D8FB3B2375E0}"/>
              </a:ext>
            </a:extLst>
          </p:cNvPr>
          <p:cNvSpPr/>
          <p:nvPr/>
        </p:nvSpPr>
        <p:spPr>
          <a:xfrm>
            <a:off x="7113670" y="796175"/>
            <a:ext cx="717689" cy="628875"/>
          </a:xfrm>
          <a:custGeom>
            <a:avLst/>
            <a:gdLst/>
            <a:ahLst/>
            <a:cxnLst/>
            <a:rect l="l" t="t" r="r" b="b"/>
            <a:pathLst>
              <a:path w="17495" h="15330" extrusionOk="0">
                <a:moveTo>
                  <a:pt x="4648" y="1412"/>
                </a:moveTo>
                <a:lnTo>
                  <a:pt x="4526" y="1485"/>
                </a:lnTo>
                <a:lnTo>
                  <a:pt x="4429" y="1558"/>
                </a:lnTo>
                <a:lnTo>
                  <a:pt x="4258" y="1728"/>
                </a:lnTo>
                <a:lnTo>
                  <a:pt x="4185" y="1825"/>
                </a:lnTo>
                <a:lnTo>
                  <a:pt x="4112" y="1947"/>
                </a:lnTo>
                <a:lnTo>
                  <a:pt x="3869" y="1947"/>
                </a:lnTo>
                <a:lnTo>
                  <a:pt x="3893" y="1898"/>
                </a:lnTo>
                <a:lnTo>
                  <a:pt x="4015" y="1679"/>
                </a:lnTo>
                <a:lnTo>
                  <a:pt x="4088" y="1436"/>
                </a:lnTo>
                <a:lnTo>
                  <a:pt x="4088" y="1412"/>
                </a:lnTo>
                <a:close/>
                <a:moveTo>
                  <a:pt x="4939" y="1412"/>
                </a:moveTo>
                <a:lnTo>
                  <a:pt x="4867" y="1509"/>
                </a:lnTo>
                <a:lnTo>
                  <a:pt x="4818" y="1631"/>
                </a:lnTo>
                <a:lnTo>
                  <a:pt x="4794" y="1752"/>
                </a:lnTo>
                <a:lnTo>
                  <a:pt x="4769" y="1898"/>
                </a:lnTo>
                <a:lnTo>
                  <a:pt x="4769" y="1947"/>
                </a:lnTo>
                <a:lnTo>
                  <a:pt x="4380" y="1947"/>
                </a:lnTo>
                <a:lnTo>
                  <a:pt x="4404" y="1898"/>
                </a:lnTo>
                <a:lnTo>
                  <a:pt x="4526" y="1679"/>
                </a:lnTo>
                <a:lnTo>
                  <a:pt x="4672" y="1436"/>
                </a:lnTo>
                <a:lnTo>
                  <a:pt x="4672" y="1412"/>
                </a:lnTo>
                <a:close/>
                <a:moveTo>
                  <a:pt x="5815" y="1387"/>
                </a:moveTo>
                <a:lnTo>
                  <a:pt x="5645" y="1558"/>
                </a:lnTo>
                <a:lnTo>
                  <a:pt x="5475" y="1704"/>
                </a:lnTo>
                <a:lnTo>
                  <a:pt x="5402" y="1825"/>
                </a:lnTo>
                <a:lnTo>
                  <a:pt x="5304" y="1947"/>
                </a:lnTo>
                <a:lnTo>
                  <a:pt x="5037" y="1947"/>
                </a:lnTo>
                <a:lnTo>
                  <a:pt x="5037" y="1898"/>
                </a:lnTo>
                <a:lnTo>
                  <a:pt x="5061" y="1777"/>
                </a:lnTo>
                <a:lnTo>
                  <a:pt x="5085" y="1631"/>
                </a:lnTo>
                <a:lnTo>
                  <a:pt x="5183" y="1387"/>
                </a:lnTo>
                <a:close/>
                <a:moveTo>
                  <a:pt x="3407" y="1412"/>
                </a:moveTo>
                <a:lnTo>
                  <a:pt x="3285" y="1533"/>
                </a:lnTo>
                <a:lnTo>
                  <a:pt x="3188" y="1679"/>
                </a:lnTo>
                <a:lnTo>
                  <a:pt x="3090" y="1825"/>
                </a:lnTo>
                <a:lnTo>
                  <a:pt x="3042" y="1971"/>
                </a:lnTo>
                <a:lnTo>
                  <a:pt x="2774" y="1971"/>
                </a:lnTo>
                <a:lnTo>
                  <a:pt x="2847" y="1801"/>
                </a:lnTo>
                <a:lnTo>
                  <a:pt x="3042" y="1412"/>
                </a:lnTo>
                <a:close/>
                <a:moveTo>
                  <a:pt x="4039" y="1412"/>
                </a:moveTo>
                <a:lnTo>
                  <a:pt x="3966" y="1509"/>
                </a:lnTo>
                <a:lnTo>
                  <a:pt x="3893" y="1606"/>
                </a:lnTo>
                <a:lnTo>
                  <a:pt x="3747" y="1801"/>
                </a:lnTo>
                <a:lnTo>
                  <a:pt x="3626" y="1947"/>
                </a:lnTo>
                <a:lnTo>
                  <a:pt x="3334" y="1971"/>
                </a:lnTo>
                <a:lnTo>
                  <a:pt x="3455" y="1679"/>
                </a:lnTo>
                <a:lnTo>
                  <a:pt x="3601" y="1412"/>
                </a:lnTo>
                <a:close/>
                <a:moveTo>
                  <a:pt x="2239" y="1412"/>
                </a:moveTo>
                <a:lnTo>
                  <a:pt x="2068" y="1533"/>
                </a:lnTo>
                <a:lnTo>
                  <a:pt x="1947" y="1679"/>
                </a:lnTo>
                <a:lnTo>
                  <a:pt x="1801" y="1825"/>
                </a:lnTo>
                <a:lnTo>
                  <a:pt x="1679" y="1971"/>
                </a:lnTo>
                <a:lnTo>
                  <a:pt x="1509" y="1996"/>
                </a:lnTo>
                <a:lnTo>
                  <a:pt x="1655" y="1704"/>
                </a:lnTo>
                <a:lnTo>
                  <a:pt x="1849" y="1436"/>
                </a:lnTo>
                <a:lnTo>
                  <a:pt x="2166" y="1412"/>
                </a:lnTo>
                <a:close/>
                <a:moveTo>
                  <a:pt x="2896" y="1412"/>
                </a:moveTo>
                <a:lnTo>
                  <a:pt x="2774" y="1558"/>
                </a:lnTo>
                <a:lnTo>
                  <a:pt x="2677" y="1704"/>
                </a:lnTo>
                <a:lnTo>
                  <a:pt x="2579" y="1850"/>
                </a:lnTo>
                <a:lnTo>
                  <a:pt x="2506" y="1996"/>
                </a:lnTo>
                <a:lnTo>
                  <a:pt x="2214" y="1971"/>
                </a:lnTo>
                <a:lnTo>
                  <a:pt x="1995" y="1971"/>
                </a:lnTo>
                <a:lnTo>
                  <a:pt x="2239" y="1679"/>
                </a:lnTo>
                <a:lnTo>
                  <a:pt x="2482" y="1412"/>
                </a:lnTo>
                <a:close/>
                <a:moveTo>
                  <a:pt x="7056" y="1387"/>
                </a:moveTo>
                <a:lnTo>
                  <a:pt x="6935" y="1558"/>
                </a:lnTo>
                <a:lnTo>
                  <a:pt x="6667" y="1898"/>
                </a:lnTo>
                <a:lnTo>
                  <a:pt x="6594" y="1996"/>
                </a:lnTo>
                <a:lnTo>
                  <a:pt x="6278" y="1971"/>
                </a:lnTo>
                <a:lnTo>
                  <a:pt x="6302" y="1898"/>
                </a:lnTo>
                <a:lnTo>
                  <a:pt x="6594" y="1436"/>
                </a:lnTo>
                <a:lnTo>
                  <a:pt x="6570" y="1412"/>
                </a:lnTo>
                <a:lnTo>
                  <a:pt x="6545" y="1412"/>
                </a:lnTo>
                <a:lnTo>
                  <a:pt x="6351" y="1582"/>
                </a:lnTo>
                <a:lnTo>
                  <a:pt x="6156" y="1777"/>
                </a:lnTo>
                <a:lnTo>
                  <a:pt x="6083" y="1874"/>
                </a:lnTo>
                <a:lnTo>
                  <a:pt x="6010" y="1971"/>
                </a:lnTo>
                <a:lnTo>
                  <a:pt x="5596" y="1971"/>
                </a:lnTo>
                <a:lnTo>
                  <a:pt x="5694" y="1801"/>
                </a:lnTo>
                <a:lnTo>
                  <a:pt x="5840" y="1606"/>
                </a:lnTo>
                <a:lnTo>
                  <a:pt x="5986" y="1387"/>
                </a:lnTo>
                <a:close/>
                <a:moveTo>
                  <a:pt x="7665" y="1387"/>
                </a:moveTo>
                <a:lnTo>
                  <a:pt x="7519" y="1509"/>
                </a:lnTo>
                <a:lnTo>
                  <a:pt x="7373" y="1655"/>
                </a:lnTo>
                <a:lnTo>
                  <a:pt x="7251" y="1825"/>
                </a:lnTo>
                <a:lnTo>
                  <a:pt x="7154" y="1996"/>
                </a:lnTo>
                <a:lnTo>
                  <a:pt x="6910" y="1996"/>
                </a:lnTo>
                <a:lnTo>
                  <a:pt x="7056" y="1777"/>
                </a:lnTo>
                <a:lnTo>
                  <a:pt x="7348" y="1387"/>
                </a:lnTo>
                <a:close/>
                <a:moveTo>
                  <a:pt x="15135" y="1412"/>
                </a:moveTo>
                <a:lnTo>
                  <a:pt x="15281" y="1436"/>
                </a:lnTo>
                <a:lnTo>
                  <a:pt x="15524" y="1436"/>
                </a:lnTo>
                <a:lnTo>
                  <a:pt x="15475" y="1509"/>
                </a:lnTo>
                <a:lnTo>
                  <a:pt x="15232" y="1728"/>
                </a:lnTo>
                <a:lnTo>
                  <a:pt x="15135" y="1874"/>
                </a:lnTo>
                <a:lnTo>
                  <a:pt x="15037" y="1996"/>
                </a:lnTo>
                <a:lnTo>
                  <a:pt x="14697" y="1996"/>
                </a:lnTo>
                <a:lnTo>
                  <a:pt x="14794" y="1898"/>
                </a:lnTo>
                <a:lnTo>
                  <a:pt x="14989" y="1655"/>
                </a:lnTo>
                <a:lnTo>
                  <a:pt x="15135" y="1412"/>
                </a:lnTo>
                <a:close/>
                <a:moveTo>
                  <a:pt x="15865" y="1436"/>
                </a:moveTo>
                <a:lnTo>
                  <a:pt x="16254" y="1460"/>
                </a:lnTo>
                <a:lnTo>
                  <a:pt x="16278" y="1460"/>
                </a:lnTo>
                <a:lnTo>
                  <a:pt x="16157" y="1606"/>
                </a:lnTo>
                <a:lnTo>
                  <a:pt x="16035" y="1801"/>
                </a:lnTo>
                <a:lnTo>
                  <a:pt x="15913" y="1996"/>
                </a:lnTo>
                <a:lnTo>
                  <a:pt x="15427" y="1996"/>
                </a:lnTo>
                <a:lnTo>
                  <a:pt x="15646" y="1728"/>
                </a:lnTo>
                <a:lnTo>
                  <a:pt x="15865" y="1436"/>
                </a:lnTo>
                <a:close/>
                <a:moveTo>
                  <a:pt x="8176" y="1387"/>
                </a:moveTo>
                <a:lnTo>
                  <a:pt x="8030" y="1533"/>
                </a:lnTo>
                <a:lnTo>
                  <a:pt x="7884" y="1679"/>
                </a:lnTo>
                <a:lnTo>
                  <a:pt x="7665" y="2020"/>
                </a:lnTo>
                <a:lnTo>
                  <a:pt x="7494" y="2020"/>
                </a:lnTo>
                <a:lnTo>
                  <a:pt x="7640" y="1704"/>
                </a:lnTo>
                <a:lnTo>
                  <a:pt x="7786" y="1387"/>
                </a:lnTo>
                <a:close/>
                <a:moveTo>
                  <a:pt x="8687" y="1387"/>
                </a:moveTo>
                <a:lnTo>
                  <a:pt x="8638" y="1436"/>
                </a:lnTo>
                <a:lnTo>
                  <a:pt x="8419" y="1679"/>
                </a:lnTo>
                <a:lnTo>
                  <a:pt x="8322" y="1825"/>
                </a:lnTo>
                <a:lnTo>
                  <a:pt x="8224" y="1971"/>
                </a:lnTo>
                <a:lnTo>
                  <a:pt x="8224" y="2020"/>
                </a:lnTo>
                <a:lnTo>
                  <a:pt x="8005" y="2020"/>
                </a:lnTo>
                <a:lnTo>
                  <a:pt x="8200" y="1704"/>
                </a:lnTo>
                <a:lnTo>
                  <a:pt x="8273" y="1558"/>
                </a:lnTo>
                <a:lnTo>
                  <a:pt x="8346" y="1387"/>
                </a:lnTo>
                <a:close/>
                <a:moveTo>
                  <a:pt x="9441" y="1387"/>
                </a:moveTo>
                <a:lnTo>
                  <a:pt x="9271" y="1558"/>
                </a:lnTo>
                <a:lnTo>
                  <a:pt x="9125" y="1752"/>
                </a:lnTo>
                <a:lnTo>
                  <a:pt x="9027" y="1874"/>
                </a:lnTo>
                <a:lnTo>
                  <a:pt x="8930" y="2020"/>
                </a:lnTo>
                <a:lnTo>
                  <a:pt x="8468" y="2020"/>
                </a:lnTo>
                <a:lnTo>
                  <a:pt x="8565" y="1923"/>
                </a:lnTo>
                <a:lnTo>
                  <a:pt x="8833" y="1631"/>
                </a:lnTo>
                <a:lnTo>
                  <a:pt x="8954" y="1509"/>
                </a:lnTo>
                <a:lnTo>
                  <a:pt x="9076" y="1387"/>
                </a:lnTo>
                <a:close/>
                <a:moveTo>
                  <a:pt x="10220" y="1363"/>
                </a:moveTo>
                <a:lnTo>
                  <a:pt x="10074" y="1436"/>
                </a:lnTo>
                <a:lnTo>
                  <a:pt x="9952" y="1558"/>
                </a:lnTo>
                <a:lnTo>
                  <a:pt x="9757" y="1801"/>
                </a:lnTo>
                <a:lnTo>
                  <a:pt x="9587" y="2020"/>
                </a:lnTo>
                <a:lnTo>
                  <a:pt x="9271" y="2020"/>
                </a:lnTo>
                <a:lnTo>
                  <a:pt x="9368" y="1874"/>
                </a:lnTo>
                <a:lnTo>
                  <a:pt x="9514" y="1631"/>
                </a:lnTo>
                <a:lnTo>
                  <a:pt x="9587" y="1509"/>
                </a:lnTo>
                <a:lnTo>
                  <a:pt x="9636" y="1387"/>
                </a:lnTo>
                <a:lnTo>
                  <a:pt x="10220" y="1363"/>
                </a:lnTo>
                <a:close/>
                <a:moveTo>
                  <a:pt x="11436" y="1339"/>
                </a:moveTo>
                <a:lnTo>
                  <a:pt x="11290" y="1558"/>
                </a:lnTo>
                <a:lnTo>
                  <a:pt x="11120" y="1777"/>
                </a:lnTo>
                <a:lnTo>
                  <a:pt x="11047" y="1898"/>
                </a:lnTo>
                <a:lnTo>
                  <a:pt x="10998" y="2020"/>
                </a:lnTo>
                <a:lnTo>
                  <a:pt x="10609" y="2020"/>
                </a:lnTo>
                <a:lnTo>
                  <a:pt x="10755" y="1874"/>
                </a:lnTo>
                <a:lnTo>
                  <a:pt x="10877" y="1728"/>
                </a:lnTo>
                <a:lnTo>
                  <a:pt x="10950" y="1582"/>
                </a:lnTo>
                <a:lnTo>
                  <a:pt x="11023" y="1412"/>
                </a:lnTo>
                <a:lnTo>
                  <a:pt x="10998" y="1363"/>
                </a:lnTo>
                <a:lnTo>
                  <a:pt x="10950" y="1363"/>
                </a:lnTo>
                <a:lnTo>
                  <a:pt x="10585" y="1679"/>
                </a:lnTo>
                <a:lnTo>
                  <a:pt x="10244" y="2020"/>
                </a:lnTo>
                <a:lnTo>
                  <a:pt x="9830" y="2020"/>
                </a:lnTo>
                <a:lnTo>
                  <a:pt x="9952" y="1850"/>
                </a:lnTo>
                <a:lnTo>
                  <a:pt x="10074" y="1704"/>
                </a:lnTo>
                <a:lnTo>
                  <a:pt x="10195" y="1533"/>
                </a:lnTo>
                <a:lnTo>
                  <a:pt x="10317" y="1363"/>
                </a:lnTo>
                <a:lnTo>
                  <a:pt x="11436" y="1339"/>
                </a:lnTo>
                <a:close/>
                <a:moveTo>
                  <a:pt x="11996" y="1339"/>
                </a:moveTo>
                <a:lnTo>
                  <a:pt x="11874" y="1485"/>
                </a:lnTo>
                <a:lnTo>
                  <a:pt x="11777" y="1655"/>
                </a:lnTo>
                <a:lnTo>
                  <a:pt x="11704" y="1850"/>
                </a:lnTo>
                <a:lnTo>
                  <a:pt x="11680" y="2020"/>
                </a:lnTo>
                <a:lnTo>
                  <a:pt x="11290" y="2020"/>
                </a:lnTo>
                <a:lnTo>
                  <a:pt x="11388" y="1850"/>
                </a:lnTo>
                <a:lnTo>
                  <a:pt x="11485" y="1679"/>
                </a:lnTo>
                <a:lnTo>
                  <a:pt x="11558" y="1509"/>
                </a:lnTo>
                <a:lnTo>
                  <a:pt x="11631" y="1339"/>
                </a:lnTo>
                <a:close/>
                <a:moveTo>
                  <a:pt x="12993" y="1314"/>
                </a:moveTo>
                <a:lnTo>
                  <a:pt x="12823" y="1485"/>
                </a:lnTo>
                <a:lnTo>
                  <a:pt x="12653" y="1655"/>
                </a:lnTo>
                <a:lnTo>
                  <a:pt x="12507" y="1801"/>
                </a:lnTo>
                <a:lnTo>
                  <a:pt x="12434" y="1898"/>
                </a:lnTo>
                <a:lnTo>
                  <a:pt x="12385" y="2020"/>
                </a:lnTo>
                <a:lnTo>
                  <a:pt x="11972" y="2020"/>
                </a:lnTo>
                <a:lnTo>
                  <a:pt x="12045" y="1801"/>
                </a:lnTo>
                <a:lnTo>
                  <a:pt x="12166" y="1582"/>
                </a:lnTo>
                <a:lnTo>
                  <a:pt x="12312" y="1314"/>
                </a:lnTo>
                <a:close/>
                <a:moveTo>
                  <a:pt x="13115" y="1314"/>
                </a:moveTo>
                <a:lnTo>
                  <a:pt x="13602" y="1339"/>
                </a:lnTo>
                <a:lnTo>
                  <a:pt x="13407" y="1582"/>
                </a:lnTo>
                <a:lnTo>
                  <a:pt x="13261" y="1777"/>
                </a:lnTo>
                <a:lnTo>
                  <a:pt x="13188" y="1898"/>
                </a:lnTo>
                <a:lnTo>
                  <a:pt x="13139" y="2020"/>
                </a:lnTo>
                <a:lnTo>
                  <a:pt x="12677" y="2020"/>
                </a:lnTo>
                <a:lnTo>
                  <a:pt x="12775" y="1825"/>
                </a:lnTo>
                <a:lnTo>
                  <a:pt x="13115" y="1314"/>
                </a:lnTo>
                <a:close/>
                <a:moveTo>
                  <a:pt x="13796" y="1339"/>
                </a:moveTo>
                <a:lnTo>
                  <a:pt x="14137" y="1363"/>
                </a:lnTo>
                <a:lnTo>
                  <a:pt x="13894" y="1631"/>
                </a:lnTo>
                <a:lnTo>
                  <a:pt x="13748" y="1801"/>
                </a:lnTo>
                <a:lnTo>
                  <a:pt x="13699" y="1898"/>
                </a:lnTo>
                <a:lnTo>
                  <a:pt x="13675" y="2020"/>
                </a:lnTo>
                <a:lnTo>
                  <a:pt x="13431" y="2020"/>
                </a:lnTo>
                <a:lnTo>
                  <a:pt x="13553" y="1752"/>
                </a:lnTo>
                <a:lnTo>
                  <a:pt x="13796" y="1339"/>
                </a:lnTo>
                <a:close/>
                <a:moveTo>
                  <a:pt x="14259" y="1387"/>
                </a:moveTo>
                <a:lnTo>
                  <a:pt x="15013" y="1412"/>
                </a:lnTo>
                <a:lnTo>
                  <a:pt x="14794" y="1606"/>
                </a:lnTo>
                <a:lnTo>
                  <a:pt x="14599" y="1801"/>
                </a:lnTo>
                <a:lnTo>
                  <a:pt x="14502" y="1898"/>
                </a:lnTo>
                <a:lnTo>
                  <a:pt x="14405" y="2020"/>
                </a:lnTo>
                <a:lnTo>
                  <a:pt x="13918" y="2020"/>
                </a:lnTo>
                <a:lnTo>
                  <a:pt x="14015" y="1850"/>
                </a:lnTo>
                <a:lnTo>
                  <a:pt x="14088" y="1704"/>
                </a:lnTo>
                <a:lnTo>
                  <a:pt x="14259" y="1387"/>
                </a:lnTo>
                <a:close/>
                <a:moveTo>
                  <a:pt x="16643" y="1412"/>
                </a:moveTo>
                <a:lnTo>
                  <a:pt x="16789" y="1436"/>
                </a:lnTo>
                <a:lnTo>
                  <a:pt x="16838" y="1460"/>
                </a:lnTo>
                <a:lnTo>
                  <a:pt x="16911" y="1485"/>
                </a:lnTo>
                <a:lnTo>
                  <a:pt x="16643" y="1679"/>
                </a:lnTo>
                <a:lnTo>
                  <a:pt x="16424" y="1898"/>
                </a:lnTo>
                <a:lnTo>
                  <a:pt x="16278" y="2044"/>
                </a:lnTo>
                <a:lnTo>
                  <a:pt x="16230" y="2020"/>
                </a:lnTo>
                <a:lnTo>
                  <a:pt x="16157" y="1996"/>
                </a:lnTo>
                <a:lnTo>
                  <a:pt x="16303" y="1728"/>
                </a:lnTo>
                <a:lnTo>
                  <a:pt x="16497" y="1436"/>
                </a:lnTo>
                <a:lnTo>
                  <a:pt x="16643" y="1412"/>
                </a:lnTo>
                <a:close/>
                <a:moveTo>
                  <a:pt x="389" y="1387"/>
                </a:moveTo>
                <a:lnTo>
                  <a:pt x="657" y="1436"/>
                </a:lnTo>
                <a:lnTo>
                  <a:pt x="973" y="1460"/>
                </a:lnTo>
                <a:lnTo>
                  <a:pt x="803" y="1606"/>
                </a:lnTo>
                <a:lnTo>
                  <a:pt x="657" y="1752"/>
                </a:lnTo>
                <a:lnTo>
                  <a:pt x="535" y="1923"/>
                </a:lnTo>
                <a:lnTo>
                  <a:pt x="487" y="1996"/>
                </a:lnTo>
                <a:lnTo>
                  <a:pt x="438" y="2069"/>
                </a:lnTo>
                <a:lnTo>
                  <a:pt x="438" y="1679"/>
                </a:lnTo>
                <a:lnTo>
                  <a:pt x="389" y="1387"/>
                </a:lnTo>
                <a:close/>
                <a:moveTo>
                  <a:pt x="1655" y="1436"/>
                </a:moveTo>
                <a:lnTo>
                  <a:pt x="1509" y="1558"/>
                </a:lnTo>
                <a:lnTo>
                  <a:pt x="1363" y="1728"/>
                </a:lnTo>
                <a:lnTo>
                  <a:pt x="1241" y="1898"/>
                </a:lnTo>
                <a:lnTo>
                  <a:pt x="1168" y="2093"/>
                </a:lnTo>
                <a:lnTo>
                  <a:pt x="1144" y="2093"/>
                </a:lnTo>
                <a:lnTo>
                  <a:pt x="1095" y="2142"/>
                </a:lnTo>
                <a:lnTo>
                  <a:pt x="1071" y="2190"/>
                </a:lnTo>
                <a:lnTo>
                  <a:pt x="1071" y="2239"/>
                </a:lnTo>
                <a:lnTo>
                  <a:pt x="1071" y="2288"/>
                </a:lnTo>
                <a:lnTo>
                  <a:pt x="1071" y="2409"/>
                </a:lnTo>
                <a:lnTo>
                  <a:pt x="1046" y="2409"/>
                </a:lnTo>
                <a:lnTo>
                  <a:pt x="925" y="2458"/>
                </a:lnTo>
                <a:lnTo>
                  <a:pt x="827" y="2531"/>
                </a:lnTo>
                <a:lnTo>
                  <a:pt x="633" y="2726"/>
                </a:lnTo>
                <a:lnTo>
                  <a:pt x="462" y="2872"/>
                </a:lnTo>
                <a:lnTo>
                  <a:pt x="462" y="2677"/>
                </a:lnTo>
                <a:lnTo>
                  <a:pt x="438" y="2263"/>
                </a:lnTo>
                <a:lnTo>
                  <a:pt x="462" y="2263"/>
                </a:lnTo>
                <a:lnTo>
                  <a:pt x="608" y="2215"/>
                </a:lnTo>
                <a:lnTo>
                  <a:pt x="657" y="2166"/>
                </a:lnTo>
                <a:lnTo>
                  <a:pt x="730" y="2117"/>
                </a:lnTo>
                <a:lnTo>
                  <a:pt x="973" y="1850"/>
                </a:lnTo>
                <a:lnTo>
                  <a:pt x="1168" y="1655"/>
                </a:lnTo>
                <a:lnTo>
                  <a:pt x="1387" y="1460"/>
                </a:lnTo>
                <a:lnTo>
                  <a:pt x="1655" y="1436"/>
                </a:lnTo>
                <a:close/>
                <a:moveTo>
                  <a:pt x="16935" y="1631"/>
                </a:moveTo>
                <a:lnTo>
                  <a:pt x="16960" y="1947"/>
                </a:lnTo>
                <a:lnTo>
                  <a:pt x="16960" y="2239"/>
                </a:lnTo>
                <a:lnTo>
                  <a:pt x="16935" y="2847"/>
                </a:lnTo>
                <a:lnTo>
                  <a:pt x="16814" y="2920"/>
                </a:lnTo>
                <a:lnTo>
                  <a:pt x="16692" y="2993"/>
                </a:lnTo>
                <a:lnTo>
                  <a:pt x="16473" y="3188"/>
                </a:lnTo>
                <a:lnTo>
                  <a:pt x="16376" y="3310"/>
                </a:lnTo>
                <a:lnTo>
                  <a:pt x="16424" y="2872"/>
                </a:lnTo>
                <a:lnTo>
                  <a:pt x="16619" y="2726"/>
                </a:lnTo>
                <a:lnTo>
                  <a:pt x="16765" y="2628"/>
                </a:lnTo>
                <a:lnTo>
                  <a:pt x="16838" y="2580"/>
                </a:lnTo>
                <a:lnTo>
                  <a:pt x="16911" y="2507"/>
                </a:lnTo>
                <a:lnTo>
                  <a:pt x="16911" y="2482"/>
                </a:lnTo>
                <a:lnTo>
                  <a:pt x="16911" y="2434"/>
                </a:lnTo>
                <a:lnTo>
                  <a:pt x="16887" y="2409"/>
                </a:lnTo>
                <a:lnTo>
                  <a:pt x="16838" y="2385"/>
                </a:lnTo>
                <a:lnTo>
                  <a:pt x="16765" y="2409"/>
                </a:lnTo>
                <a:lnTo>
                  <a:pt x="16692" y="2458"/>
                </a:lnTo>
                <a:lnTo>
                  <a:pt x="16570" y="2580"/>
                </a:lnTo>
                <a:lnTo>
                  <a:pt x="16400" y="2701"/>
                </a:lnTo>
                <a:lnTo>
                  <a:pt x="16376" y="2555"/>
                </a:lnTo>
                <a:lnTo>
                  <a:pt x="16327" y="2434"/>
                </a:lnTo>
                <a:lnTo>
                  <a:pt x="16424" y="2361"/>
                </a:lnTo>
                <a:lnTo>
                  <a:pt x="16497" y="2239"/>
                </a:lnTo>
                <a:lnTo>
                  <a:pt x="16643" y="2020"/>
                </a:lnTo>
                <a:lnTo>
                  <a:pt x="16935" y="1631"/>
                </a:lnTo>
                <a:close/>
                <a:moveTo>
                  <a:pt x="1022" y="2896"/>
                </a:moveTo>
                <a:lnTo>
                  <a:pt x="998" y="3237"/>
                </a:lnTo>
                <a:lnTo>
                  <a:pt x="900" y="3310"/>
                </a:lnTo>
                <a:lnTo>
                  <a:pt x="803" y="3407"/>
                </a:lnTo>
                <a:lnTo>
                  <a:pt x="657" y="3675"/>
                </a:lnTo>
                <a:lnTo>
                  <a:pt x="511" y="3966"/>
                </a:lnTo>
                <a:lnTo>
                  <a:pt x="487" y="3310"/>
                </a:lnTo>
                <a:lnTo>
                  <a:pt x="608" y="3261"/>
                </a:lnTo>
                <a:lnTo>
                  <a:pt x="706" y="3188"/>
                </a:lnTo>
                <a:lnTo>
                  <a:pt x="900" y="3018"/>
                </a:lnTo>
                <a:lnTo>
                  <a:pt x="1022" y="2896"/>
                </a:lnTo>
                <a:close/>
                <a:moveTo>
                  <a:pt x="16935" y="3139"/>
                </a:moveTo>
                <a:lnTo>
                  <a:pt x="16935" y="3504"/>
                </a:lnTo>
                <a:lnTo>
                  <a:pt x="16789" y="3577"/>
                </a:lnTo>
                <a:lnTo>
                  <a:pt x="16668" y="3675"/>
                </a:lnTo>
                <a:lnTo>
                  <a:pt x="16449" y="3893"/>
                </a:lnTo>
                <a:lnTo>
                  <a:pt x="16376" y="3991"/>
                </a:lnTo>
                <a:lnTo>
                  <a:pt x="16376" y="3723"/>
                </a:lnTo>
                <a:lnTo>
                  <a:pt x="16400" y="3675"/>
                </a:lnTo>
                <a:lnTo>
                  <a:pt x="16619" y="3407"/>
                </a:lnTo>
                <a:lnTo>
                  <a:pt x="16741" y="3310"/>
                </a:lnTo>
                <a:lnTo>
                  <a:pt x="16838" y="3212"/>
                </a:lnTo>
                <a:lnTo>
                  <a:pt x="16935" y="3139"/>
                </a:lnTo>
                <a:close/>
                <a:moveTo>
                  <a:pt x="16935" y="3723"/>
                </a:moveTo>
                <a:lnTo>
                  <a:pt x="16935" y="4258"/>
                </a:lnTo>
                <a:lnTo>
                  <a:pt x="16546" y="4599"/>
                </a:lnTo>
                <a:lnTo>
                  <a:pt x="16424" y="4721"/>
                </a:lnTo>
                <a:lnTo>
                  <a:pt x="16400" y="4429"/>
                </a:lnTo>
                <a:lnTo>
                  <a:pt x="16522" y="4210"/>
                </a:lnTo>
                <a:lnTo>
                  <a:pt x="16643" y="4015"/>
                </a:lnTo>
                <a:lnTo>
                  <a:pt x="16935" y="3723"/>
                </a:lnTo>
                <a:close/>
                <a:moveTo>
                  <a:pt x="998" y="3553"/>
                </a:moveTo>
                <a:lnTo>
                  <a:pt x="973" y="4210"/>
                </a:lnTo>
                <a:lnTo>
                  <a:pt x="949" y="4234"/>
                </a:lnTo>
                <a:lnTo>
                  <a:pt x="803" y="4429"/>
                </a:lnTo>
                <a:lnTo>
                  <a:pt x="657" y="4623"/>
                </a:lnTo>
                <a:lnTo>
                  <a:pt x="535" y="4769"/>
                </a:lnTo>
                <a:lnTo>
                  <a:pt x="535" y="4234"/>
                </a:lnTo>
                <a:lnTo>
                  <a:pt x="681" y="4039"/>
                </a:lnTo>
                <a:lnTo>
                  <a:pt x="803" y="3845"/>
                </a:lnTo>
                <a:lnTo>
                  <a:pt x="998" y="3553"/>
                </a:lnTo>
                <a:close/>
                <a:moveTo>
                  <a:pt x="16935" y="4599"/>
                </a:moveTo>
                <a:lnTo>
                  <a:pt x="16911" y="5256"/>
                </a:lnTo>
                <a:lnTo>
                  <a:pt x="16668" y="5426"/>
                </a:lnTo>
                <a:lnTo>
                  <a:pt x="16570" y="5524"/>
                </a:lnTo>
                <a:lnTo>
                  <a:pt x="16449" y="5621"/>
                </a:lnTo>
                <a:lnTo>
                  <a:pt x="16424" y="5670"/>
                </a:lnTo>
                <a:lnTo>
                  <a:pt x="16424" y="5207"/>
                </a:lnTo>
                <a:lnTo>
                  <a:pt x="16570" y="5037"/>
                </a:lnTo>
                <a:lnTo>
                  <a:pt x="16692" y="4891"/>
                </a:lnTo>
                <a:lnTo>
                  <a:pt x="16814" y="4745"/>
                </a:lnTo>
                <a:lnTo>
                  <a:pt x="16935" y="4599"/>
                </a:lnTo>
                <a:close/>
                <a:moveTo>
                  <a:pt x="973" y="4696"/>
                </a:moveTo>
                <a:lnTo>
                  <a:pt x="973" y="5280"/>
                </a:lnTo>
                <a:lnTo>
                  <a:pt x="730" y="5475"/>
                </a:lnTo>
                <a:lnTo>
                  <a:pt x="633" y="5597"/>
                </a:lnTo>
                <a:lnTo>
                  <a:pt x="535" y="5718"/>
                </a:lnTo>
                <a:lnTo>
                  <a:pt x="535" y="5159"/>
                </a:lnTo>
                <a:lnTo>
                  <a:pt x="584" y="5134"/>
                </a:lnTo>
                <a:lnTo>
                  <a:pt x="754" y="4964"/>
                </a:lnTo>
                <a:lnTo>
                  <a:pt x="900" y="4794"/>
                </a:lnTo>
                <a:lnTo>
                  <a:pt x="973" y="4696"/>
                </a:lnTo>
                <a:close/>
                <a:moveTo>
                  <a:pt x="16911" y="5378"/>
                </a:moveTo>
                <a:lnTo>
                  <a:pt x="16911" y="5962"/>
                </a:lnTo>
                <a:lnTo>
                  <a:pt x="16911" y="6132"/>
                </a:lnTo>
                <a:lnTo>
                  <a:pt x="16789" y="6181"/>
                </a:lnTo>
                <a:lnTo>
                  <a:pt x="16643" y="6278"/>
                </a:lnTo>
                <a:lnTo>
                  <a:pt x="16424" y="6473"/>
                </a:lnTo>
                <a:lnTo>
                  <a:pt x="16424" y="6108"/>
                </a:lnTo>
                <a:lnTo>
                  <a:pt x="16570" y="5937"/>
                </a:lnTo>
                <a:lnTo>
                  <a:pt x="16911" y="5378"/>
                </a:lnTo>
                <a:close/>
                <a:moveTo>
                  <a:pt x="973" y="5670"/>
                </a:moveTo>
                <a:lnTo>
                  <a:pt x="973" y="6156"/>
                </a:lnTo>
                <a:lnTo>
                  <a:pt x="876" y="6229"/>
                </a:lnTo>
                <a:lnTo>
                  <a:pt x="779" y="6278"/>
                </a:lnTo>
                <a:lnTo>
                  <a:pt x="633" y="6448"/>
                </a:lnTo>
                <a:lnTo>
                  <a:pt x="511" y="6619"/>
                </a:lnTo>
                <a:lnTo>
                  <a:pt x="511" y="6181"/>
                </a:lnTo>
                <a:lnTo>
                  <a:pt x="973" y="5670"/>
                </a:lnTo>
                <a:close/>
                <a:moveTo>
                  <a:pt x="16911" y="6351"/>
                </a:moveTo>
                <a:lnTo>
                  <a:pt x="16911" y="6765"/>
                </a:lnTo>
                <a:lnTo>
                  <a:pt x="16668" y="6935"/>
                </a:lnTo>
                <a:lnTo>
                  <a:pt x="16570" y="7032"/>
                </a:lnTo>
                <a:lnTo>
                  <a:pt x="16449" y="7130"/>
                </a:lnTo>
                <a:lnTo>
                  <a:pt x="16400" y="7203"/>
                </a:lnTo>
                <a:lnTo>
                  <a:pt x="16400" y="6838"/>
                </a:lnTo>
                <a:lnTo>
                  <a:pt x="16424" y="6813"/>
                </a:lnTo>
                <a:lnTo>
                  <a:pt x="16643" y="6594"/>
                </a:lnTo>
                <a:lnTo>
                  <a:pt x="16911" y="6351"/>
                </a:lnTo>
                <a:close/>
                <a:moveTo>
                  <a:pt x="949" y="6619"/>
                </a:moveTo>
                <a:lnTo>
                  <a:pt x="949" y="6789"/>
                </a:lnTo>
                <a:lnTo>
                  <a:pt x="949" y="7178"/>
                </a:lnTo>
                <a:lnTo>
                  <a:pt x="827" y="7227"/>
                </a:lnTo>
                <a:lnTo>
                  <a:pt x="706" y="7324"/>
                </a:lnTo>
                <a:lnTo>
                  <a:pt x="584" y="7446"/>
                </a:lnTo>
                <a:lnTo>
                  <a:pt x="487" y="7568"/>
                </a:lnTo>
                <a:lnTo>
                  <a:pt x="487" y="7130"/>
                </a:lnTo>
                <a:lnTo>
                  <a:pt x="584" y="7057"/>
                </a:lnTo>
                <a:lnTo>
                  <a:pt x="681" y="6959"/>
                </a:lnTo>
                <a:lnTo>
                  <a:pt x="852" y="6740"/>
                </a:lnTo>
                <a:lnTo>
                  <a:pt x="949" y="6619"/>
                </a:lnTo>
                <a:close/>
                <a:moveTo>
                  <a:pt x="16911" y="6886"/>
                </a:moveTo>
                <a:lnTo>
                  <a:pt x="16935" y="7519"/>
                </a:lnTo>
                <a:lnTo>
                  <a:pt x="16814" y="7616"/>
                </a:lnTo>
                <a:lnTo>
                  <a:pt x="16668" y="7714"/>
                </a:lnTo>
                <a:lnTo>
                  <a:pt x="16546" y="7835"/>
                </a:lnTo>
                <a:lnTo>
                  <a:pt x="16449" y="7957"/>
                </a:lnTo>
                <a:lnTo>
                  <a:pt x="16376" y="8030"/>
                </a:lnTo>
                <a:lnTo>
                  <a:pt x="16376" y="7665"/>
                </a:lnTo>
                <a:lnTo>
                  <a:pt x="16522" y="7495"/>
                </a:lnTo>
                <a:lnTo>
                  <a:pt x="16619" y="7324"/>
                </a:lnTo>
                <a:lnTo>
                  <a:pt x="16789" y="7105"/>
                </a:lnTo>
                <a:lnTo>
                  <a:pt x="16911" y="6886"/>
                </a:lnTo>
                <a:close/>
                <a:moveTo>
                  <a:pt x="949" y="7422"/>
                </a:moveTo>
                <a:lnTo>
                  <a:pt x="973" y="8006"/>
                </a:lnTo>
                <a:lnTo>
                  <a:pt x="852" y="8054"/>
                </a:lnTo>
                <a:lnTo>
                  <a:pt x="754" y="8103"/>
                </a:lnTo>
                <a:lnTo>
                  <a:pt x="560" y="8273"/>
                </a:lnTo>
                <a:lnTo>
                  <a:pt x="462" y="8371"/>
                </a:lnTo>
                <a:lnTo>
                  <a:pt x="462" y="7957"/>
                </a:lnTo>
                <a:lnTo>
                  <a:pt x="535" y="7957"/>
                </a:lnTo>
                <a:lnTo>
                  <a:pt x="584" y="7933"/>
                </a:lnTo>
                <a:lnTo>
                  <a:pt x="608" y="7884"/>
                </a:lnTo>
                <a:lnTo>
                  <a:pt x="730" y="7714"/>
                </a:lnTo>
                <a:lnTo>
                  <a:pt x="852" y="7543"/>
                </a:lnTo>
                <a:lnTo>
                  <a:pt x="949" y="7422"/>
                </a:lnTo>
                <a:close/>
                <a:moveTo>
                  <a:pt x="16935" y="7714"/>
                </a:moveTo>
                <a:lnTo>
                  <a:pt x="16935" y="8419"/>
                </a:lnTo>
                <a:lnTo>
                  <a:pt x="16716" y="8541"/>
                </a:lnTo>
                <a:lnTo>
                  <a:pt x="16497" y="8711"/>
                </a:lnTo>
                <a:lnTo>
                  <a:pt x="16351" y="8857"/>
                </a:lnTo>
                <a:lnTo>
                  <a:pt x="16376" y="8444"/>
                </a:lnTo>
                <a:lnTo>
                  <a:pt x="16449" y="8371"/>
                </a:lnTo>
                <a:lnTo>
                  <a:pt x="16522" y="8273"/>
                </a:lnTo>
                <a:lnTo>
                  <a:pt x="16668" y="8079"/>
                </a:lnTo>
                <a:lnTo>
                  <a:pt x="16862" y="7835"/>
                </a:lnTo>
                <a:lnTo>
                  <a:pt x="16935" y="7714"/>
                </a:lnTo>
                <a:close/>
                <a:moveTo>
                  <a:pt x="13042" y="3869"/>
                </a:moveTo>
                <a:lnTo>
                  <a:pt x="12872" y="3893"/>
                </a:lnTo>
                <a:lnTo>
                  <a:pt x="12702" y="3918"/>
                </a:lnTo>
                <a:lnTo>
                  <a:pt x="12239" y="3966"/>
                </a:lnTo>
                <a:lnTo>
                  <a:pt x="11777" y="3991"/>
                </a:lnTo>
                <a:lnTo>
                  <a:pt x="11388" y="3991"/>
                </a:lnTo>
                <a:lnTo>
                  <a:pt x="10974" y="3966"/>
                </a:lnTo>
                <a:lnTo>
                  <a:pt x="10755" y="3966"/>
                </a:lnTo>
                <a:lnTo>
                  <a:pt x="10560" y="4015"/>
                </a:lnTo>
                <a:lnTo>
                  <a:pt x="10366" y="4064"/>
                </a:lnTo>
                <a:lnTo>
                  <a:pt x="10220" y="4137"/>
                </a:lnTo>
                <a:lnTo>
                  <a:pt x="10171" y="4185"/>
                </a:lnTo>
                <a:lnTo>
                  <a:pt x="10122" y="4258"/>
                </a:lnTo>
                <a:lnTo>
                  <a:pt x="10147" y="4331"/>
                </a:lnTo>
                <a:lnTo>
                  <a:pt x="10171" y="4404"/>
                </a:lnTo>
                <a:lnTo>
                  <a:pt x="10341" y="4502"/>
                </a:lnTo>
                <a:lnTo>
                  <a:pt x="10536" y="4575"/>
                </a:lnTo>
                <a:lnTo>
                  <a:pt x="10731" y="4599"/>
                </a:lnTo>
                <a:lnTo>
                  <a:pt x="10950" y="4623"/>
                </a:lnTo>
                <a:lnTo>
                  <a:pt x="12142" y="4623"/>
                </a:lnTo>
                <a:lnTo>
                  <a:pt x="12580" y="4599"/>
                </a:lnTo>
                <a:lnTo>
                  <a:pt x="12458" y="4745"/>
                </a:lnTo>
                <a:lnTo>
                  <a:pt x="12312" y="4867"/>
                </a:lnTo>
                <a:lnTo>
                  <a:pt x="12020" y="5110"/>
                </a:lnTo>
                <a:lnTo>
                  <a:pt x="11461" y="5548"/>
                </a:lnTo>
                <a:lnTo>
                  <a:pt x="10901" y="5986"/>
                </a:lnTo>
                <a:lnTo>
                  <a:pt x="10633" y="6205"/>
                </a:lnTo>
                <a:lnTo>
                  <a:pt x="10366" y="6473"/>
                </a:lnTo>
                <a:lnTo>
                  <a:pt x="9879" y="7008"/>
                </a:lnTo>
                <a:lnTo>
                  <a:pt x="9392" y="7568"/>
                </a:lnTo>
                <a:lnTo>
                  <a:pt x="9149" y="7835"/>
                </a:lnTo>
                <a:lnTo>
                  <a:pt x="8881" y="8079"/>
                </a:lnTo>
                <a:lnTo>
                  <a:pt x="8760" y="7957"/>
                </a:lnTo>
                <a:lnTo>
                  <a:pt x="8614" y="7860"/>
                </a:lnTo>
                <a:lnTo>
                  <a:pt x="8346" y="7665"/>
                </a:lnTo>
                <a:lnTo>
                  <a:pt x="7957" y="7324"/>
                </a:lnTo>
                <a:lnTo>
                  <a:pt x="7567" y="6959"/>
                </a:lnTo>
                <a:lnTo>
                  <a:pt x="7300" y="6692"/>
                </a:lnTo>
                <a:lnTo>
                  <a:pt x="7008" y="6424"/>
                </a:lnTo>
                <a:lnTo>
                  <a:pt x="6837" y="6302"/>
                </a:lnTo>
                <a:lnTo>
                  <a:pt x="6667" y="6205"/>
                </a:lnTo>
                <a:lnTo>
                  <a:pt x="6497" y="6132"/>
                </a:lnTo>
                <a:lnTo>
                  <a:pt x="6302" y="6083"/>
                </a:lnTo>
                <a:lnTo>
                  <a:pt x="6253" y="6059"/>
                </a:lnTo>
                <a:lnTo>
                  <a:pt x="6107" y="6059"/>
                </a:lnTo>
                <a:lnTo>
                  <a:pt x="6034" y="6108"/>
                </a:lnTo>
                <a:lnTo>
                  <a:pt x="5864" y="6205"/>
                </a:lnTo>
                <a:lnTo>
                  <a:pt x="5718" y="6351"/>
                </a:lnTo>
                <a:lnTo>
                  <a:pt x="5450" y="6643"/>
                </a:lnTo>
                <a:lnTo>
                  <a:pt x="5207" y="6984"/>
                </a:lnTo>
                <a:lnTo>
                  <a:pt x="4964" y="7300"/>
                </a:lnTo>
                <a:lnTo>
                  <a:pt x="4818" y="7519"/>
                </a:lnTo>
                <a:lnTo>
                  <a:pt x="4623" y="7714"/>
                </a:lnTo>
                <a:lnTo>
                  <a:pt x="4258" y="8079"/>
                </a:lnTo>
                <a:lnTo>
                  <a:pt x="3918" y="8468"/>
                </a:lnTo>
                <a:lnTo>
                  <a:pt x="3747" y="8687"/>
                </a:lnTo>
                <a:lnTo>
                  <a:pt x="3626" y="8906"/>
                </a:lnTo>
                <a:lnTo>
                  <a:pt x="3601" y="8955"/>
                </a:lnTo>
                <a:lnTo>
                  <a:pt x="3601" y="9003"/>
                </a:lnTo>
                <a:lnTo>
                  <a:pt x="3626" y="9052"/>
                </a:lnTo>
                <a:lnTo>
                  <a:pt x="3650" y="9101"/>
                </a:lnTo>
                <a:lnTo>
                  <a:pt x="3699" y="9125"/>
                </a:lnTo>
                <a:lnTo>
                  <a:pt x="3747" y="9149"/>
                </a:lnTo>
                <a:lnTo>
                  <a:pt x="3796" y="9149"/>
                </a:lnTo>
                <a:lnTo>
                  <a:pt x="3869" y="9125"/>
                </a:lnTo>
                <a:lnTo>
                  <a:pt x="4064" y="9028"/>
                </a:lnTo>
                <a:lnTo>
                  <a:pt x="4283" y="8857"/>
                </a:lnTo>
                <a:lnTo>
                  <a:pt x="4477" y="8687"/>
                </a:lnTo>
                <a:lnTo>
                  <a:pt x="4672" y="8492"/>
                </a:lnTo>
                <a:lnTo>
                  <a:pt x="5037" y="8103"/>
                </a:lnTo>
                <a:lnTo>
                  <a:pt x="5353" y="7689"/>
                </a:lnTo>
                <a:lnTo>
                  <a:pt x="5669" y="7276"/>
                </a:lnTo>
                <a:lnTo>
                  <a:pt x="6010" y="6838"/>
                </a:lnTo>
                <a:lnTo>
                  <a:pt x="6156" y="6716"/>
                </a:lnTo>
                <a:lnTo>
                  <a:pt x="6302" y="6594"/>
                </a:lnTo>
                <a:lnTo>
                  <a:pt x="6594" y="6838"/>
                </a:lnTo>
                <a:lnTo>
                  <a:pt x="6910" y="7105"/>
                </a:lnTo>
                <a:lnTo>
                  <a:pt x="7470" y="7665"/>
                </a:lnTo>
                <a:lnTo>
                  <a:pt x="7762" y="7933"/>
                </a:lnTo>
                <a:lnTo>
                  <a:pt x="8078" y="8249"/>
                </a:lnTo>
                <a:lnTo>
                  <a:pt x="8249" y="8395"/>
                </a:lnTo>
                <a:lnTo>
                  <a:pt x="8443" y="8492"/>
                </a:lnTo>
                <a:lnTo>
                  <a:pt x="8614" y="8565"/>
                </a:lnTo>
                <a:lnTo>
                  <a:pt x="8808" y="8590"/>
                </a:lnTo>
                <a:lnTo>
                  <a:pt x="8906" y="8565"/>
                </a:lnTo>
                <a:lnTo>
                  <a:pt x="8979" y="8590"/>
                </a:lnTo>
                <a:lnTo>
                  <a:pt x="9076" y="8541"/>
                </a:lnTo>
                <a:lnTo>
                  <a:pt x="9392" y="8298"/>
                </a:lnTo>
                <a:lnTo>
                  <a:pt x="9684" y="8006"/>
                </a:lnTo>
                <a:lnTo>
                  <a:pt x="10244" y="7422"/>
                </a:lnTo>
                <a:lnTo>
                  <a:pt x="10779" y="6838"/>
                </a:lnTo>
                <a:lnTo>
                  <a:pt x="11071" y="6570"/>
                </a:lnTo>
                <a:lnTo>
                  <a:pt x="11388" y="6302"/>
                </a:lnTo>
                <a:lnTo>
                  <a:pt x="11996" y="5840"/>
                </a:lnTo>
                <a:lnTo>
                  <a:pt x="12604" y="5353"/>
                </a:lnTo>
                <a:lnTo>
                  <a:pt x="12847" y="5134"/>
                </a:lnTo>
                <a:lnTo>
                  <a:pt x="13066" y="4915"/>
                </a:lnTo>
                <a:lnTo>
                  <a:pt x="13139" y="5743"/>
                </a:lnTo>
                <a:lnTo>
                  <a:pt x="13115" y="6059"/>
                </a:lnTo>
                <a:lnTo>
                  <a:pt x="13091" y="6448"/>
                </a:lnTo>
                <a:lnTo>
                  <a:pt x="13091" y="6643"/>
                </a:lnTo>
                <a:lnTo>
                  <a:pt x="13115" y="6813"/>
                </a:lnTo>
                <a:lnTo>
                  <a:pt x="13164" y="6984"/>
                </a:lnTo>
                <a:lnTo>
                  <a:pt x="13261" y="7105"/>
                </a:lnTo>
                <a:lnTo>
                  <a:pt x="13310" y="7130"/>
                </a:lnTo>
                <a:lnTo>
                  <a:pt x="13383" y="7154"/>
                </a:lnTo>
                <a:lnTo>
                  <a:pt x="13456" y="7154"/>
                </a:lnTo>
                <a:lnTo>
                  <a:pt x="13504" y="7130"/>
                </a:lnTo>
                <a:lnTo>
                  <a:pt x="13626" y="7032"/>
                </a:lnTo>
                <a:lnTo>
                  <a:pt x="13699" y="6886"/>
                </a:lnTo>
                <a:lnTo>
                  <a:pt x="13723" y="6716"/>
                </a:lnTo>
                <a:lnTo>
                  <a:pt x="13748" y="6546"/>
                </a:lnTo>
                <a:lnTo>
                  <a:pt x="13723" y="6181"/>
                </a:lnTo>
                <a:lnTo>
                  <a:pt x="13699" y="5889"/>
                </a:lnTo>
                <a:lnTo>
                  <a:pt x="13675" y="5086"/>
                </a:lnTo>
                <a:lnTo>
                  <a:pt x="13650" y="4672"/>
                </a:lnTo>
                <a:lnTo>
                  <a:pt x="13602" y="4477"/>
                </a:lnTo>
                <a:lnTo>
                  <a:pt x="13529" y="4307"/>
                </a:lnTo>
                <a:lnTo>
                  <a:pt x="13504" y="4258"/>
                </a:lnTo>
                <a:lnTo>
                  <a:pt x="13456" y="4210"/>
                </a:lnTo>
                <a:lnTo>
                  <a:pt x="13456" y="4137"/>
                </a:lnTo>
                <a:lnTo>
                  <a:pt x="13456" y="4064"/>
                </a:lnTo>
                <a:lnTo>
                  <a:pt x="13407" y="4015"/>
                </a:lnTo>
                <a:lnTo>
                  <a:pt x="13358" y="3966"/>
                </a:lnTo>
                <a:lnTo>
                  <a:pt x="13285" y="3918"/>
                </a:lnTo>
                <a:lnTo>
                  <a:pt x="13188" y="3893"/>
                </a:lnTo>
                <a:lnTo>
                  <a:pt x="13042" y="3869"/>
                </a:lnTo>
                <a:close/>
                <a:moveTo>
                  <a:pt x="973" y="8298"/>
                </a:moveTo>
                <a:lnTo>
                  <a:pt x="998" y="8882"/>
                </a:lnTo>
                <a:lnTo>
                  <a:pt x="925" y="8906"/>
                </a:lnTo>
                <a:lnTo>
                  <a:pt x="827" y="8979"/>
                </a:lnTo>
                <a:lnTo>
                  <a:pt x="730" y="9052"/>
                </a:lnTo>
                <a:lnTo>
                  <a:pt x="487" y="9320"/>
                </a:lnTo>
                <a:lnTo>
                  <a:pt x="487" y="8955"/>
                </a:lnTo>
                <a:lnTo>
                  <a:pt x="560" y="8906"/>
                </a:lnTo>
                <a:lnTo>
                  <a:pt x="608" y="8809"/>
                </a:lnTo>
                <a:lnTo>
                  <a:pt x="803" y="8541"/>
                </a:lnTo>
                <a:lnTo>
                  <a:pt x="973" y="8298"/>
                </a:lnTo>
                <a:close/>
                <a:moveTo>
                  <a:pt x="16935" y="8541"/>
                </a:moveTo>
                <a:lnTo>
                  <a:pt x="16935" y="8979"/>
                </a:lnTo>
                <a:lnTo>
                  <a:pt x="16960" y="9247"/>
                </a:lnTo>
                <a:lnTo>
                  <a:pt x="16716" y="9393"/>
                </a:lnTo>
                <a:lnTo>
                  <a:pt x="16497" y="9539"/>
                </a:lnTo>
                <a:lnTo>
                  <a:pt x="16376" y="9660"/>
                </a:lnTo>
                <a:lnTo>
                  <a:pt x="16376" y="9198"/>
                </a:lnTo>
                <a:lnTo>
                  <a:pt x="16424" y="9149"/>
                </a:lnTo>
                <a:lnTo>
                  <a:pt x="16497" y="9076"/>
                </a:lnTo>
                <a:lnTo>
                  <a:pt x="16595" y="8930"/>
                </a:lnTo>
                <a:lnTo>
                  <a:pt x="16935" y="8541"/>
                </a:lnTo>
                <a:close/>
                <a:moveTo>
                  <a:pt x="998" y="9076"/>
                </a:moveTo>
                <a:lnTo>
                  <a:pt x="1022" y="9685"/>
                </a:lnTo>
                <a:lnTo>
                  <a:pt x="925" y="9709"/>
                </a:lnTo>
                <a:lnTo>
                  <a:pt x="827" y="9782"/>
                </a:lnTo>
                <a:lnTo>
                  <a:pt x="657" y="9904"/>
                </a:lnTo>
                <a:lnTo>
                  <a:pt x="535" y="10025"/>
                </a:lnTo>
                <a:lnTo>
                  <a:pt x="511" y="9636"/>
                </a:lnTo>
                <a:lnTo>
                  <a:pt x="584" y="9587"/>
                </a:lnTo>
                <a:lnTo>
                  <a:pt x="852" y="9247"/>
                </a:lnTo>
                <a:lnTo>
                  <a:pt x="998" y="9076"/>
                </a:lnTo>
                <a:close/>
                <a:moveTo>
                  <a:pt x="16960" y="9368"/>
                </a:moveTo>
                <a:lnTo>
                  <a:pt x="16935" y="9806"/>
                </a:lnTo>
                <a:lnTo>
                  <a:pt x="16741" y="9928"/>
                </a:lnTo>
                <a:lnTo>
                  <a:pt x="16546" y="10074"/>
                </a:lnTo>
                <a:lnTo>
                  <a:pt x="16400" y="10196"/>
                </a:lnTo>
                <a:lnTo>
                  <a:pt x="16376" y="9952"/>
                </a:lnTo>
                <a:lnTo>
                  <a:pt x="16449" y="9855"/>
                </a:lnTo>
                <a:lnTo>
                  <a:pt x="16668" y="9636"/>
                </a:lnTo>
                <a:lnTo>
                  <a:pt x="16960" y="9368"/>
                </a:lnTo>
                <a:close/>
                <a:moveTo>
                  <a:pt x="16935" y="10001"/>
                </a:moveTo>
                <a:lnTo>
                  <a:pt x="16935" y="10342"/>
                </a:lnTo>
                <a:lnTo>
                  <a:pt x="16814" y="10415"/>
                </a:lnTo>
                <a:lnTo>
                  <a:pt x="16668" y="10488"/>
                </a:lnTo>
                <a:lnTo>
                  <a:pt x="16424" y="10682"/>
                </a:lnTo>
                <a:lnTo>
                  <a:pt x="16400" y="10488"/>
                </a:lnTo>
                <a:lnTo>
                  <a:pt x="16546" y="10342"/>
                </a:lnTo>
                <a:lnTo>
                  <a:pt x="16692" y="10220"/>
                </a:lnTo>
                <a:lnTo>
                  <a:pt x="16935" y="10001"/>
                </a:lnTo>
                <a:close/>
                <a:moveTo>
                  <a:pt x="1046" y="10050"/>
                </a:moveTo>
                <a:lnTo>
                  <a:pt x="1046" y="10415"/>
                </a:lnTo>
                <a:lnTo>
                  <a:pt x="949" y="10463"/>
                </a:lnTo>
                <a:lnTo>
                  <a:pt x="852" y="10512"/>
                </a:lnTo>
                <a:lnTo>
                  <a:pt x="681" y="10682"/>
                </a:lnTo>
                <a:lnTo>
                  <a:pt x="584" y="10755"/>
                </a:lnTo>
                <a:lnTo>
                  <a:pt x="560" y="10536"/>
                </a:lnTo>
                <a:lnTo>
                  <a:pt x="657" y="10463"/>
                </a:lnTo>
                <a:lnTo>
                  <a:pt x="730" y="10390"/>
                </a:lnTo>
                <a:lnTo>
                  <a:pt x="876" y="10220"/>
                </a:lnTo>
                <a:lnTo>
                  <a:pt x="1046" y="10050"/>
                </a:lnTo>
                <a:close/>
                <a:moveTo>
                  <a:pt x="4185" y="2385"/>
                </a:moveTo>
                <a:lnTo>
                  <a:pt x="5158" y="2409"/>
                </a:lnTo>
                <a:lnTo>
                  <a:pt x="6132" y="2434"/>
                </a:lnTo>
                <a:lnTo>
                  <a:pt x="7129" y="2458"/>
                </a:lnTo>
                <a:lnTo>
                  <a:pt x="8103" y="2482"/>
                </a:lnTo>
                <a:lnTo>
                  <a:pt x="15938" y="2482"/>
                </a:lnTo>
                <a:lnTo>
                  <a:pt x="15938" y="2823"/>
                </a:lnTo>
                <a:lnTo>
                  <a:pt x="15913" y="3164"/>
                </a:lnTo>
                <a:lnTo>
                  <a:pt x="15889" y="3529"/>
                </a:lnTo>
                <a:lnTo>
                  <a:pt x="15913" y="3869"/>
                </a:lnTo>
                <a:lnTo>
                  <a:pt x="15938" y="5013"/>
                </a:lnTo>
                <a:lnTo>
                  <a:pt x="15938" y="5597"/>
                </a:lnTo>
                <a:lnTo>
                  <a:pt x="15938" y="6181"/>
                </a:lnTo>
                <a:lnTo>
                  <a:pt x="15913" y="7300"/>
                </a:lnTo>
                <a:lnTo>
                  <a:pt x="15889" y="8419"/>
                </a:lnTo>
                <a:lnTo>
                  <a:pt x="15889" y="9539"/>
                </a:lnTo>
                <a:lnTo>
                  <a:pt x="15913" y="10123"/>
                </a:lnTo>
                <a:lnTo>
                  <a:pt x="15938" y="10682"/>
                </a:lnTo>
                <a:lnTo>
                  <a:pt x="14161" y="10634"/>
                </a:lnTo>
                <a:lnTo>
                  <a:pt x="13285" y="10609"/>
                </a:lnTo>
                <a:lnTo>
                  <a:pt x="12385" y="10609"/>
                </a:lnTo>
                <a:lnTo>
                  <a:pt x="11315" y="10585"/>
                </a:lnTo>
                <a:lnTo>
                  <a:pt x="10220" y="10561"/>
                </a:lnTo>
                <a:lnTo>
                  <a:pt x="9149" y="10536"/>
                </a:lnTo>
                <a:lnTo>
                  <a:pt x="8614" y="10536"/>
                </a:lnTo>
                <a:lnTo>
                  <a:pt x="8054" y="10561"/>
                </a:lnTo>
                <a:lnTo>
                  <a:pt x="7056" y="10609"/>
                </a:lnTo>
                <a:lnTo>
                  <a:pt x="6059" y="10609"/>
                </a:lnTo>
                <a:lnTo>
                  <a:pt x="5037" y="10634"/>
                </a:lnTo>
                <a:lnTo>
                  <a:pt x="4039" y="10658"/>
                </a:lnTo>
                <a:lnTo>
                  <a:pt x="3334" y="10707"/>
                </a:lnTo>
                <a:lnTo>
                  <a:pt x="2604" y="10755"/>
                </a:lnTo>
                <a:lnTo>
                  <a:pt x="2068" y="10731"/>
                </a:lnTo>
                <a:lnTo>
                  <a:pt x="1533" y="10707"/>
                </a:lnTo>
                <a:lnTo>
                  <a:pt x="1460" y="8833"/>
                </a:lnTo>
                <a:lnTo>
                  <a:pt x="1436" y="7908"/>
                </a:lnTo>
                <a:lnTo>
                  <a:pt x="1411" y="6959"/>
                </a:lnTo>
                <a:lnTo>
                  <a:pt x="1460" y="5840"/>
                </a:lnTo>
                <a:lnTo>
                  <a:pt x="1509" y="4672"/>
                </a:lnTo>
                <a:lnTo>
                  <a:pt x="1533" y="3529"/>
                </a:lnTo>
                <a:lnTo>
                  <a:pt x="1509" y="2945"/>
                </a:lnTo>
                <a:lnTo>
                  <a:pt x="1484" y="2385"/>
                </a:lnTo>
                <a:lnTo>
                  <a:pt x="1703" y="2385"/>
                </a:lnTo>
                <a:lnTo>
                  <a:pt x="1947" y="2409"/>
                </a:lnTo>
                <a:lnTo>
                  <a:pt x="2409" y="2434"/>
                </a:lnTo>
                <a:lnTo>
                  <a:pt x="3285" y="2409"/>
                </a:lnTo>
                <a:lnTo>
                  <a:pt x="4185" y="2385"/>
                </a:lnTo>
                <a:close/>
                <a:moveTo>
                  <a:pt x="12288" y="11096"/>
                </a:moveTo>
                <a:lnTo>
                  <a:pt x="12531" y="11120"/>
                </a:lnTo>
                <a:lnTo>
                  <a:pt x="12434" y="11193"/>
                </a:lnTo>
                <a:lnTo>
                  <a:pt x="12191" y="11364"/>
                </a:lnTo>
                <a:lnTo>
                  <a:pt x="12118" y="11437"/>
                </a:lnTo>
                <a:lnTo>
                  <a:pt x="11874" y="11437"/>
                </a:lnTo>
                <a:lnTo>
                  <a:pt x="11923" y="11388"/>
                </a:lnTo>
                <a:lnTo>
                  <a:pt x="12118" y="11242"/>
                </a:lnTo>
                <a:lnTo>
                  <a:pt x="12288" y="11096"/>
                </a:lnTo>
                <a:close/>
                <a:moveTo>
                  <a:pt x="11290" y="11072"/>
                </a:moveTo>
                <a:lnTo>
                  <a:pt x="11972" y="11096"/>
                </a:lnTo>
                <a:lnTo>
                  <a:pt x="11753" y="11193"/>
                </a:lnTo>
                <a:lnTo>
                  <a:pt x="11534" y="11339"/>
                </a:lnTo>
                <a:lnTo>
                  <a:pt x="11388" y="11437"/>
                </a:lnTo>
                <a:lnTo>
                  <a:pt x="10877" y="11461"/>
                </a:lnTo>
                <a:lnTo>
                  <a:pt x="10925" y="11412"/>
                </a:lnTo>
                <a:lnTo>
                  <a:pt x="11120" y="11242"/>
                </a:lnTo>
                <a:lnTo>
                  <a:pt x="11217" y="11169"/>
                </a:lnTo>
                <a:lnTo>
                  <a:pt x="11290" y="11072"/>
                </a:lnTo>
                <a:close/>
                <a:moveTo>
                  <a:pt x="13115" y="11120"/>
                </a:moveTo>
                <a:lnTo>
                  <a:pt x="12920" y="11291"/>
                </a:lnTo>
                <a:lnTo>
                  <a:pt x="12775" y="11461"/>
                </a:lnTo>
                <a:lnTo>
                  <a:pt x="12604" y="11461"/>
                </a:lnTo>
                <a:lnTo>
                  <a:pt x="12945" y="11120"/>
                </a:lnTo>
                <a:close/>
                <a:moveTo>
                  <a:pt x="1509" y="11145"/>
                </a:moveTo>
                <a:lnTo>
                  <a:pt x="1776" y="11218"/>
                </a:lnTo>
                <a:lnTo>
                  <a:pt x="2044" y="11266"/>
                </a:lnTo>
                <a:lnTo>
                  <a:pt x="1849" y="11388"/>
                </a:lnTo>
                <a:lnTo>
                  <a:pt x="1679" y="11510"/>
                </a:lnTo>
                <a:lnTo>
                  <a:pt x="1095" y="11510"/>
                </a:lnTo>
                <a:lnTo>
                  <a:pt x="1241" y="11364"/>
                </a:lnTo>
                <a:lnTo>
                  <a:pt x="1387" y="11266"/>
                </a:lnTo>
                <a:lnTo>
                  <a:pt x="1509" y="11145"/>
                </a:lnTo>
                <a:close/>
                <a:moveTo>
                  <a:pt x="13504" y="11145"/>
                </a:moveTo>
                <a:lnTo>
                  <a:pt x="14234" y="11169"/>
                </a:lnTo>
                <a:lnTo>
                  <a:pt x="14088" y="11242"/>
                </a:lnTo>
                <a:lnTo>
                  <a:pt x="13942" y="11315"/>
                </a:lnTo>
                <a:lnTo>
                  <a:pt x="13821" y="11412"/>
                </a:lnTo>
                <a:lnTo>
                  <a:pt x="13723" y="11510"/>
                </a:lnTo>
                <a:lnTo>
                  <a:pt x="13139" y="11485"/>
                </a:lnTo>
                <a:lnTo>
                  <a:pt x="13285" y="11339"/>
                </a:lnTo>
                <a:lnTo>
                  <a:pt x="13504" y="11145"/>
                </a:lnTo>
                <a:close/>
                <a:moveTo>
                  <a:pt x="16960" y="10999"/>
                </a:moveTo>
                <a:lnTo>
                  <a:pt x="17008" y="11485"/>
                </a:lnTo>
                <a:lnTo>
                  <a:pt x="16935" y="11461"/>
                </a:lnTo>
                <a:lnTo>
                  <a:pt x="16887" y="11461"/>
                </a:lnTo>
                <a:lnTo>
                  <a:pt x="16570" y="11510"/>
                </a:lnTo>
                <a:lnTo>
                  <a:pt x="16765" y="11242"/>
                </a:lnTo>
                <a:lnTo>
                  <a:pt x="16960" y="10999"/>
                </a:lnTo>
                <a:close/>
                <a:moveTo>
                  <a:pt x="15037" y="11169"/>
                </a:moveTo>
                <a:lnTo>
                  <a:pt x="14818" y="11339"/>
                </a:lnTo>
                <a:lnTo>
                  <a:pt x="14697" y="11461"/>
                </a:lnTo>
                <a:lnTo>
                  <a:pt x="14624" y="11558"/>
                </a:lnTo>
                <a:lnTo>
                  <a:pt x="14259" y="11558"/>
                </a:lnTo>
                <a:lnTo>
                  <a:pt x="14551" y="11364"/>
                </a:lnTo>
                <a:lnTo>
                  <a:pt x="14697" y="11266"/>
                </a:lnTo>
                <a:lnTo>
                  <a:pt x="14818" y="11169"/>
                </a:lnTo>
                <a:close/>
                <a:moveTo>
                  <a:pt x="15962" y="11193"/>
                </a:moveTo>
                <a:lnTo>
                  <a:pt x="15913" y="11242"/>
                </a:lnTo>
                <a:lnTo>
                  <a:pt x="15743" y="11388"/>
                </a:lnTo>
                <a:lnTo>
                  <a:pt x="15621" y="11558"/>
                </a:lnTo>
                <a:lnTo>
                  <a:pt x="15037" y="11558"/>
                </a:lnTo>
                <a:lnTo>
                  <a:pt x="15183" y="11412"/>
                </a:lnTo>
                <a:lnTo>
                  <a:pt x="15329" y="11291"/>
                </a:lnTo>
                <a:lnTo>
                  <a:pt x="15500" y="11193"/>
                </a:lnTo>
                <a:close/>
                <a:moveTo>
                  <a:pt x="16935" y="10366"/>
                </a:moveTo>
                <a:lnTo>
                  <a:pt x="16960" y="10853"/>
                </a:lnTo>
                <a:lnTo>
                  <a:pt x="16765" y="10974"/>
                </a:lnTo>
                <a:lnTo>
                  <a:pt x="16570" y="11120"/>
                </a:lnTo>
                <a:lnTo>
                  <a:pt x="16400" y="11315"/>
                </a:lnTo>
                <a:lnTo>
                  <a:pt x="16230" y="11534"/>
                </a:lnTo>
                <a:lnTo>
                  <a:pt x="15962" y="11558"/>
                </a:lnTo>
                <a:lnTo>
                  <a:pt x="16084" y="11412"/>
                </a:lnTo>
                <a:lnTo>
                  <a:pt x="16181" y="11315"/>
                </a:lnTo>
                <a:lnTo>
                  <a:pt x="16230" y="11266"/>
                </a:lnTo>
                <a:lnTo>
                  <a:pt x="16278" y="11193"/>
                </a:lnTo>
                <a:lnTo>
                  <a:pt x="16376" y="11169"/>
                </a:lnTo>
                <a:lnTo>
                  <a:pt x="16449" y="11096"/>
                </a:lnTo>
                <a:lnTo>
                  <a:pt x="16497" y="11023"/>
                </a:lnTo>
                <a:lnTo>
                  <a:pt x="16497" y="10926"/>
                </a:lnTo>
                <a:lnTo>
                  <a:pt x="16570" y="10877"/>
                </a:lnTo>
                <a:lnTo>
                  <a:pt x="16789" y="10634"/>
                </a:lnTo>
                <a:lnTo>
                  <a:pt x="16887" y="10512"/>
                </a:lnTo>
                <a:lnTo>
                  <a:pt x="16935" y="10366"/>
                </a:lnTo>
                <a:close/>
                <a:moveTo>
                  <a:pt x="1071" y="10780"/>
                </a:moveTo>
                <a:lnTo>
                  <a:pt x="1071" y="10828"/>
                </a:lnTo>
                <a:lnTo>
                  <a:pt x="1071" y="10901"/>
                </a:lnTo>
                <a:lnTo>
                  <a:pt x="1119" y="10974"/>
                </a:lnTo>
                <a:lnTo>
                  <a:pt x="1144" y="10999"/>
                </a:lnTo>
                <a:lnTo>
                  <a:pt x="1192" y="11047"/>
                </a:lnTo>
                <a:lnTo>
                  <a:pt x="1022" y="11169"/>
                </a:lnTo>
                <a:lnTo>
                  <a:pt x="827" y="11339"/>
                </a:lnTo>
                <a:lnTo>
                  <a:pt x="730" y="11461"/>
                </a:lnTo>
                <a:lnTo>
                  <a:pt x="657" y="11558"/>
                </a:lnTo>
                <a:lnTo>
                  <a:pt x="608" y="11583"/>
                </a:lnTo>
                <a:lnTo>
                  <a:pt x="608" y="11266"/>
                </a:lnTo>
                <a:lnTo>
                  <a:pt x="681" y="11193"/>
                </a:lnTo>
                <a:lnTo>
                  <a:pt x="754" y="11120"/>
                </a:lnTo>
                <a:lnTo>
                  <a:pt x="949" y="10901"/>
                </a:lnTo>
                <a:lnTo>
                  <a:pt x="1071" y="10780"/>
                </a:lnTo>
                <a:close/>
                <a:moveTo>
                  <a:pt x="2750" y="11266"/>
                </a:moveTo>
                <a:lnTo>
                  <a:pt x="2604" y="11412"/>
                </a:lnTo>
                <a:lnTo>
                  <a:pt x="2458" y="11583"/>
                </a:lnTo>
                <a:lnTo>
                  <a:pt x="2117" y="11534"/>
                </a:lnTo>
                <a:lnTo>
                  <a:pt x="2141" y="11510"/>
                </a:lnTo>
                <a:lnTo>
                  <a:pt x="2287" y="11388"/>
                </a:lnTo>
                <a:lnTo>
                  <a:pt x="2385" y="11266"/>
                </a:lnTo>
                <a:close/>
                <a:moveTo>
                  <a:pt x="8176" y="11072"/>
                </a:moveTo>
                <a:lnTo>
                  <a:pt x="8127" y="11120"/>
                </a:lnTo>
                <a:lnTo>
                  <a:pt x="7884" y="11339"/>
                </a:lnTo>
                <a:lnTo>
                  <a:pt x="7665" y="11583"/>
                </a:lnTo>
                <a:lnTo>
                  <a:pt x="7251" y="11583"/>
                </a:lnTo>
                <a:lnTo>
                  <a:pt x="7373" y="11461"/>
                </a:lnTo>
                <a:lnTo>
                  <a:pt x="7738" y="11096"/>
                </a:lnTo>
                <a:lnTo>
                  <a:pt x="8176" y="11072"/>
                </a:lnTo>
                <a:close/>
                <a:moveTo>
                  <a:pt x="9125" y="11047"/>
                </a:moveTo>
                <a:lnTo>
                  <a:pt x="8979" y="11145"/>
                </a:lnTo>
                <a:lnTo>
                  <a:pt x="8735" y="11339"/>
                </a:lnTo>
                <a:lnTo>
                  <a:pt x="8614" y="11461"/>
                </a:lnTo>
                <a:lnTo>
                  <a:pt x="8541" y="11583"/>
                </a:lnTo>
                <a:lnTo>
                  <a:pt x="8030" y="11583"/>
                </a:lnTo>
                <a:lnTo>
                  <a:pt x="8224" y="11388"/>
                </a:lnTo>
                <a:lnTo>
                  <a:pt x="8468" y="11169"/>
                </a:lnTo>
                <a:lnTo>
                  <a:pt x="8614" y="11072"/>
                </a:lnTo>
                <a:lnTo>
                  <a:pt x="9125" y="11047"/>
                </a:lnTo>
                <a:close/>
                <a:moveTo>
                  <a:pt x="10317" y="11047"/>
                </a:moveTo>
                <a:lnTo>
                  <a:pt x="10828" y="11072"/>
                </a:lnTo>
                <a:lnTo>
                  <a:pt x="10731" y="11120"/>
                </a:lnTo>
                <a:lnTo>
                  <a:pt x="10512" y="11315"/>
                </a:lnTo>
                <a:lnTo>
                  <a:pt x="10414" y="11412"/>
                </a:lnTo>
                <a:lnTo>
                  <a:pt x="10341" y="11534"/>
                </a:lnTo>
                <a:lnTo>
                  <a:pt x="9733" y="11583"/>
                </a:lnTo>
                <a:lnTo>
                  <a:pt x="10001" y="11315"/>
                </a:lnTo>
                <a:lnTo>
                  <a:pt x="10317" y="11072"/>
                </a:lnTo>
                <a:lnTo>
                  <a:pt x="10317" y="11047"/>
                </a:lnTo>
                <a:close/>
                <a:moveTo>
                  <a:pt x="7446" y="11096"/>
                </a:moveTo>
                <a:lnTo>
                  <a:pt x="7227" y="11242"/>
                </a:lnTo>
                <a:lnTo>
                  <a:pt x="7032" y="11388"/>
                </a:lnTo>
                <a:lnTo>
                  <a:pt x="6935" y="11485"/>
                </a:lnTo>
                <a:lnTo>
                  <a:pt x="6862" y="11583"/>
                </a:lnTo>
                <a:lnTo>
                  <a:pt x="6618" y="11607"/>
                </a:lnTo>
                <a:lnTo>
                  <a:pt x="6156" y="11607"/>
                </a:lnTo>
                <a:lnTo>
                  <a:pt x="6424" y="11388"/>
                </a:lnTo>
                <a:lnTo>
                  <a:pt x="6594" y="11266"/>
                </a:lnTo>
                <a:lnTo>
                  <a:pt x="6667" y="11193"/>
                </a:lnTo>
                <a:lnTo>
                  <a:pt x="6740" y="11120"/>
                </a:lnTo>
                <a:lnTo>
                  <a:pt x="7446" y="11096"/>
                </a:lnTo>
                <a:close/>
                <a:moveTo>
                  <a:pt x="10122" y="11047"/>
                </a:moveTo>
                <a:lnTo>
                  <a:pt x="9928" y="11169"/>
                </a:lnTo>
                <a:lnTo>
                  <a:pt x="9733" y="11291"/>
                </a:lnTo>
                <a:lnTo>
                  <a:pt x="9563" y="11437"/>
                </a:lnTo>
                <a:lnTo>
                  <a:pt x="9392" y="11607"/>
                </a:lnTo>
                <a:lnTo>
                  <a:pt x="8906" y="11607"/>
                </a:lnTo>
                <a:lnTo>
                  <a:pt x="9149" y="11364"/>
                </a:lnTo>
                <a:lnTo>
                  <a:pt x="9490" y="11047"/>
                </a:lnTo>
                <a:close/>
                <a:moveTo>
                  <a:pt x="3650" y="11193"/>
                </a:moveTo>
                <a:lnTo>
                  <a:pt x="3382" y="11364"/>
                </a:lnTo>
                <a:lnTo>
                  <a:pt x="3261" y="11485"/>
                </a:lnTo>
                <a:lnTo>
                  <a:pt x="3139" y="11631"/>
                </a:lnTo>
                <a:lnTo>
                  <a:pt x="2798" y="11607"/>
                </a:lnTo>
                <a:lnTo>
                  <a:pt x="3066" y="11242"/>
                </a:lnTo>
                <a:lnTo>
                  <a:pt x="3650" y="11193"/>
                </a:lnTo>
                <a:close/>
                <a:moveTo>
                  <a:pt x="4331" y="11145"/>
                </a:moveTo>
                <a:lnTo>
                  <a:pt x="4112" y="11315"/>
                </a:lnTo>
                <a:lnTo>
                  <a:pt x="3966" y="11461"/>
                </a:lnTo>
                <a:lnTo>
                  <a:pt x="3869" y="11558"/>
                </a:lnTo>
                <a:lnTo>
                  <a:pt x="3772" y="11656"/>
                </a:lnTo>
                <a:lnTo>
                  <a:pt x="3407" y="11656"/>
                </a:lnTo>
                <a:lnTo>
                  <a:pt x="3577" y="11485"/>
                </a:lnTo>
                <a:lnTo>
                  <a:pt x="3699" y="11339"/>
                </a:lnTo>
                <a:lnTo>
                  <a:pt x="3820" y="11169"/>
                </a:lnTo>
                <a:lnTo>
                  <a:pt x="4331" y="11145"/>
                </a:lnTo>
                <a:close/>
                <a:moveTo>
                  <a:pt x="6375" y="11120"/>
                </a:moveTo>
                <a:lnTo>
                  <a:pt x="6205" y="11242"/>
                </a:lnTo>
                <a:lnTo>
                  <a:pt x="5986" y="11412"/>
                </a:lnTo>
                <a:lnTo>
                  <a:pt x="5888" y="11510"/>
                </a:lnTo>
                <a:lnTo>
                  <a:pt x="5815" y="11631"/>
                </a:lnTo>
                <a:lnTo>
                  <a:pt x="5037" y="11656"/>
                </a:lnTo>
                <a:lnTo>
                  <a:pt x="5353" y="11339"/>
                </a:lnTo>
                <a:lnTo>
                  <a:pt x="5572" y="11169"/>
                </a:lnTo>
                <a:lnTo>
                  <a:pt x="5596" y="11120"/>
                </a:lnTo>
                <a:close/>
                <a:moveTo>
                  <a:pt x="5134" y="11145"/>
                </a:moveTo>
                <a:lnTo>
                  <a:pt x="4964" y="11291"/>
                </a:lnTo>
                <a:lnTo>
                  <a:pt x="4794" y="11461"/>
                </a:lnTo>
                <a:lnTo>
                  <a:pt x="4769" y="11510"/>
                </a:lnTo>
                <a:lnTo>
                  <a:pt x="4769" y="11583"/>
                </a:lnTo>
                <a:lnTo>
                  <a:pt x="4769" y="11631"/>
                </a:lnTo>
                <a:lnTo>
                  <a:pt x="4794" y="11656"/>
                </a:lnTo>
                <a:lnTo>
                  <a:pt x="4137" y="11680"/>
                </a:lnTo>
                <a:lnTo>
                  <a:pt x="4137" y="11680"/>
                </a:lnTo>
                <a:lnTo>
                  <a:pt x="4258" y="11510"/>
                </a:lnTo>
                <a:lnTo>
                  <a:pt x="4404" y="11388"/>
                </a:lnTo>
                <a:lnTo>
                  <a:pt x="4575" y="11266"/>
                </a:lnTo>
                <a:lnTo>
                  <a:pt x="4672" y="11218"/>
                </a:lnTo>
                <a:lnTo>
                  <a:pt x="4721" y="11145"/>
                </a:lnTo>
                <a:close/>
                <a:moveTo>
                  <a:pt x="8541" y="0"/>
                </a:moveTo>
                <a:lnTo>
                  <a:pt x="8468" y="49"/>
                </a:lnTo>
                <a:lnTo>
                  <a:pt x="8395" y="146"/>
                </a:lnTo>
                <a:lnTo>
                  <a:pt x="8370" y="244"/>
                </a:lnTo>
                <a:lnTo>
                  <a:pt x="8346" y="463"/>
                </a:lnTo>
                <a:lnTo>
                  <a:pt x="8370" y="706"/>
                </a:lnTo>
                <a:lnTo>
                  <a:pt x="8419" y="949"/>
                </a:lnTo>
                <a:lnTo>
                  <a:pt x="4842" y="974"/>
                </a:lnTo>
                <a:lnTo>
                  <a:pt x="2555" y="998"/>
                </a:lnTo>
                <a:lnTo>
                  <a:pt x="1411" y="1022"/>
                </a:lnTo>
                <a:lnTo>
                  <a:pt x="827" y="1022"/>
                </a:lnTo>
                <a:lnTo>
                  <a:pt x="511" y="1047"/>
                </a:lnTo>
                <a:lnTo>
                  <a:pt x="243" y="1120"/>
                </a:lnTo>
                <a:lnTo>
                  <a:pt x="195" y="1144"/>
                </a:lnTo>
                <a:lnTo>
                  <a:pt x="170" y="1193"/>
                </a:lnTo>
                <a:lnTo>
                  <a:pt x="146" y="1241"/>
                </a:lnTo>
                <a:lnTo>
                  <a:pt x="170" y="1290"/>
                </a:lnTo>
                <a:lnTo>
                  <a:pt x="146" y="1314"/>
                </a:lnTo>
                <a:lnTo>
                  <a:pt x="73" y="1509"/>
                </a:lnTo>
                <a:lnTo>
                  <a:pt x="24" y="1704"/>
                </a:lnTo>
                <a:lnTo>
                  <a:pt x="0" y="1923"/>
                </a:lnTo>
                <a:lnTo>
                  <a:pt x="0" y="2142"/>
                </a:lnTo>
                <a:lnTo>
                  <a:pt x="24" y="2580"/>
                </a:lnTo>
                <a:lnTo>
                  <a:pt x="73" y="2993"/>
                </a:lnTo>
                <a:lnTo>
                  <a:pt x="97" y="3626"/>
                </a:lnTo>
                <a:lnTo>
                  <a:pt x="122" y="4234"/>
                </a:lnTo>
                <a:lnTo>
                  <a:pt x="122" y="5475"/>
                </a:lnTo>
                <a:lnTo>
                  <a:pt x="97" y="6302"/>
                </a:lnTo>
                <a:lnTo>
                  <a:pt x="73" y="7130"/>
                </a:lnTo>
                <a:lnTo>
                  <a:pt x="49" y="7957"/>
                </a:lnTo>
                <a:lnTo>
                  <a:pt x="49" y="8784"/>
                </a:lnTo>
                <a:lnTo>
                  <a:pt x="73" y="9563"/>
                </a:lnTo>
                <a:lnTo>
                  <a:pt x="97" y="10317"/>
                </a:lnTo>
                <a:lnTo>
                  <a:pt x="146" y="11072"/>
                </a:lnTo>
                <a:lnTo>
                  <a:pt x="170" y="11850"/>
                </a:lnTo>
                <a:lnTo>
                  <a:pt x="195" y="11923"/>
                </a:lnTo>
                <a:lnTo>
                  <a:pt x="219" y="11972"/>
                </a:lnTo>
                <a:lnTo>
                  <a:pt x="268" y="12020"/>
                </a:lnTo>
                <a:lnTo>
                  <a:pt x="316" y="12045"/>
                </a:lnTo>
                <a:lnTo>
                  <a:pt x="438" y="12045"/>
                </a:lnTo>
                <a:lnTo>
                  <a:pt x="511" y="12020"/>
                </a:lnTo>
                <a:lnTo>
                  <a:pt x="560" y="11996"/>
                </a:lnTo>
                <a:lnTo>
                  <a:pt x="560" y="11972"/>
                </a:lnTo>
                <a:lnTo>
                  <a:pt x="681" y="11923"/>
                </a:lnTo>
                <a:lnTo>
                  <a:pt x="803" y="11899"/>
                </a:lnTo>
                <a:lnTo>
                  <a:pt x="949" y="11874"/>
                </a:lnTo>
                <a:lnTo>
                  <a:pt x="1119" y="11874"/>
                </a:lnTo>
                <a:lnTo>
                  <a:pt x="1436" y="11899"/>
                </a:lnTo>
                <a:lnTo>
                  <a:pt x="1679" y="11923"/>
                </a:lnTo>
                <a:lnTo>
                  <a:pt x="2360" y="11972"/>
                </a:lnTo>
                <a:lnTo>
                  <a:pt x="3042" y="12045"/>
                </a:lnTo>
                <a:lnTo>
                  <a:pt x="3747" y="12093"/>
                </a:lnTo>
                <a:lnTo>
                  <a:pt x="4477" y="12118"/>
                </a:lnTo>
                <a:lnTo>
                  <a:pt x="4404" y="12215"/>
                </a:lnTo>
                <a:lnTo>
                  <a:pt x="4307" y="12337"/>
                </a:lnTo>
                <a:lnTo>
                  <a:pt x="4161" y="12580"/>
                </a:lnTo>
                <a:lnTo>
                  <a:pt x="3991" y="13018"/>
                </a:lnTo>
                <a:lnTo>
                  <a:pt x="3845" y="13334"/>
                </a:lnTo>
                <a:lnTo>
                  <a:pt x="3674" y="13651"/>
                </a:lnTo>
                <a:lnTo>
                  <a:pt x="3358" y="14283"/>
                </a:lnTo>
                <a:lnTo>
                  <a:pt x="3236" y="14502"/>
                </a:lnTo>
                <a:lnTo>
                  <a:pt x="3139" y="14746"/>
                </a:lnTo>
                <a:lnTo>
                  <a:pt x="3090" y="14843"/>
                </a:lnTo>
                <a:lnTo>
                  <a:pt x="3090" y="14965"/>
                </a:lnTo>
                <a:lnTo>
                  <a:pt x="3090" y="15086"/>
                </a:lnTo>
                <a:lnTo>
                  <a:pt x="3139" y="15232"/>
                </a:lnTo>
                <a:lnTo>
                  <a:pt x="3188" y="15281"/>
                </a:lnTo>
                <a:lnTo>
                  <a:pt x="3236" y="15305"/>
                </a:lnTo>
                <a:lnTo>
                  <a:pt x="3309" y="15330"/>
                </a:lnTo>
                <a:lnTo>
                  <a:pt x="3382" y="15305"/>
                </a:lnTo>
                <a:lnTo>
                  <a:pt x="3480" y="15281"/>
                </a:lnTo>
                <a:lnTo>
                  <a:pt x="3553" y="15208"/>
                </a:lnTo>
                <a:lnTo>
                  <a:pt x="3601" y="15159"/>
                </a:lnTo>
                <a:lnTo>
                  <a:pt x="3650" y="15086"/>
                </a:lnTo>
                <a:lnTo>
                  <a:pt x="3747" y="14916"/>
                </a:lnTo>
                <a:lnTo>
                  <a:pt x="3820" y="14721"/>
                </a:lnTo>
                <a:lnTo>
                  <a:pt x="4088" y="14210"/>
                </a:lnTo>
                <a:lnTo>
                  <a:pt x="4331" y="13699"/>
                </a:lnTo>
                <a:lnTo>
                  <a:pt x="4526" y="13237"/>
                </a:lnTo>
                <a:lnTo>
                  <a:pt x="4721" y="12750"/>
                </a:lnTo>
                <a:lnTo>
                  <a:pt x="4867" y="12434"/>
                </a:lnTo>
                <a:lnTo>
                  <a:pt x="4939" y="12264"/>
                </a:lnTo>
                <a:lnTo>
                  <a:pt x="4988" y="12118"/>
                </a:lnTo>
                <a:lnTo>
                  <a:pt x="6180" y="12045"/>
                </a:lnTo>
                <a:lnTo>
                  <a:pt x="7348" y="11996"/>
                </a:lnTo>
                <a:lnTo>
                  <a:pt x="7932" y="11996"/>
                </a:lnTo>
                <a:lnTo>
                  <a:pt x="8516" y="12020"/>
                </a:lnTo>
                <a:lnTo>
                  <a:pt x="9684" y="12020"/>
                </a:lnTo>
                <a:lnTo>
                  <a:pt x="10341" y="11996"/>
                </a:lnTo>
                <a:lnTo>
                  <a:pt x="10998" y="11947"/>
                </a:lnTo>
                <a:lnTo>
                  <a:pt x="11631" y="11874"/>
                </a:lnTo>
                <a:lnTo>
                  <a:pt x="12337" y="11874"/>
                </a:lnTo>
                <a:lnTo>
                  <a:pt x="12337" y="11996"/>
                </a:lnTo>
                <a:lnTo>
                  <a:pt x="12434" y="12410"/>
                </a:lnTo>
                <a:lnTo>
                  <a:pt x="12580" y="12799"/>
                </a:lnTo>
                <a:lnTo>
                  <a:pt x="12775" y="13188"/>
                </a:lnTo>
                <a:lnTo>
                  <a:pt x="12969" y="13578"/>
                </a:lnTo>
                <a:lnTo>
                  <a:pt x="13188" y="13943"/>
                </a:lnTo>
                <a:lnTo>
                  <a:pt x="13431" y="14308"/>
                </a:lnTo>
                <a:lnTo>
                  <a:pt x="13918" y="15013"/>
                </a:lnTo>
                <a:lnTo>
                  <a:pt x="14015" y="15111"/>
                </a:lnTo>
                <a:lnTo>
                  <a:pt x="14137" y="15159"/>
                </a:lnTo>
                <a:lnTo>
                  <a:pt x="14259" y="15135"/>
                </a:lnTo>
                <a:lnTo>
                  <a:pt x="14356" y="15111"/>
                </a:lnTo>
                <a:lnTo>
                  <a:pt x="14453" y="15038"/>
                </a:lnTo>
                <a:lnTo>
                  <a:pt x="14502" y="14940"/>
                </a:lnTo>
                <a:lnTo>
                  <a:pt x="14502" y="14819"/>
                </a:lnTo>
                <a:lnTo>
                  <a:pt x="14478" y="14770"/>
                </a:lnTo>
                <a:lnTo>
                  <a:pt x="14453" y="14697"/>
                </a:lnTo>
                <a:lnTo>
                  <a:pt x="13991" y="14040"/>
                </a:lnTo>
                <a:lnTo>
                  <a:pt x="13577" y="13359"/>
                </a:lnTo>
                <a:lnTo>
                  <a:pt x="13383" y="12994"/>
                </a:lnTo>
                <a:lnTo>
                  <a:pt x="13188" y="12653"/>
                </a:lnTo>
                <a:lnTo>
                  <a:pt x="13042" y="12288"/>
                </a:lnTo>
                <a:lnTo>
                  <a:pt x="12872" y="11899"/>
                </a:lnTo>
                <a:lnTo>
                  <a:pt x="13918" y="11947"/>
                </a:lnTo>
                <a:lnTo>
                  <a:pt x="14940" y="11996"/>
                </a:lnTo>
                <a:lnTo>
                  <a:pt x="15451" y="11996"/>
                </a:lnTo>
                <a:lnTo>
                  <a:pt x="15986" y="11972"/>
                </a:lnTo>
                <a:lnTo>
                  <a:pt x="16497" y="11947"/>
                </a:lnTo>
                <a:lnTo>
                  <a:pt x="17008" y="11899"/>
                </a:lnTo>
                <a:lnTo>
                  <a:pt x="17057" y="11874"/>
                </a:lnTo>
                <a:lnTo>
                  <a:pt x="17106" y="11947"/>
                </a:lnTo>
                <a:lnTo>
                  <a:pt x="17154" y="11996"/>
                </a:lnTo>
                <a:lnTo>
                  <a:pt x="17325" y="11996"/>
                </a:lnTo>
                <a:lnTo>
                  <a:pt x="17398" y="11947"/>
                </a:lnTo>
                <a:lnTo>
                  <a:pt x="17446" y="11899"/>
                </a:lnTo>
                <a:lnTo>
                  <a:pt x="17495" y="11802"/>
                </a:lnTo>
                <a:lnTo>
                  <a:pt x="17495" y="11704"/>
                </a:lnTo>
                <a:lnTo>
                  <a:pt x="17446" y="11339"/>
                </a:lnTo>
                <a:lnTo>
                  <a:pt x="17398" y="10950"/>
                </a:lnTo>
                <a:lnTo>
                  <a:pt x="17373" y="10171"/>
                </a:lnTo>
                <a:lnTo>
                  <a:pt x="17398" y="9393"/>
                </a:lnTo>
                <a:lnTo>
                  <a:pt x="17373" y="8614"/>
                </a:lnTo>
                <a:lnTo>
                  <a:pt x="17373" y="7008"/>
                </a:lnTo>
                <a:lnTo>
                  <a:pt x="17349" y="5402"/>
                </a:lnTo>
                <a:lnTo>
                  <a:pt x="17349" y="2507"/>
                </a:lnTo>
                <a:lnTo>
                  <a:pt x="17373" y="2239"/>
                </a:lnTo>
                <a:lnTo>
                  <a:pt x="17373" y="1898"/>
                </a:lnTo>
                <a:lnTo>
                  <a:pt x="17349" y="1728"/>
                </a:lnTo>
                <a:lnTo>
                  <a:pt x="17325" y="1558"/>
                </a:lnTo>
                <a:lnTo>
                  <a:pt x="17276" y="1436"/>
                </a:lnTo>
                <a:lnTo>
                  <a:pt x="17203" y="1314"/>
                </a:lnTo>
                <a:lnTo>
                  <a:pt x="17203" y="1241"/>
                </a:lnTo>
                <a:lnTo>
                  <a:pt x="17203" y="1193"/>
                </a:lnTo>
                <a:lnTo>
                  <a:pt x="17179" y="1144"/>
                </a:lnTo>
                <a:lnTo>
                  <a:pt x="17154" y="1095"/>
                </a:lnTo>
                <a:lnTo>
                  <a:pt x="17033" y="1047"/>
                </a:lnTo>
                <a:lnTo>
                  <a:pt x="16911" y="998"/>
                </a:lnTo>
                <a:lnTo>
                  <a:pt x="16789" y="974"/>
                </a:lnTo>
                <a:lnTo>
                  <a:pt x="16643" y="974"/>
                </a:lnTo>
                <a:lnTo>
                  <a:pt x="16351" y="998"/>
                </a:lnTo>
                <a:lnTo>
                  <a:pt x="16108" y="998"/>
                </a:lnTo>
                <a:lnTo>
                  <a:pt x="15062" y="974"/>
                </a:lnTo>
                <a:lnTo>
                  <a:pt x="14015" y="925"/>
                </a:lnTo>
                <a:lnTo>
                  <a:pt x="13456" y="901"/>
                </a:lnTo>
                <a:lnTo>
                  <a:pt x="12872" y="876"/>
                </a:lnTo>
                <a:lnTo>
                  <a:pt x="11704" y="901"/>
                </a:lnTo>
                <a:lnTo>
                  <a:pt x="9392" y="949"/>
                </a:lnTo>
                <a:lnTo>
                  <a:pt x="8930" y="949"/>
                </a:lnTo>
                <a:lnTo>
                  <a:pt x="8954" y="852"/>
                </a:lnTo>
                <a:lnTo>
                  <a:pt x="8954" y="779"/>
                </a:lnTo>
                <a:lnTo>
                  <a:pt x="8954" y="706"/>
                </a:lnTo>
                <a:lnTo>
                  <a:pt x="8906" y="609"/>
                </a:lnTo>
                <a:lnTo>
                  <a:pt x="8881" y="584"/>
                </a:lnTo>
                <a:lnTo>
                  <a:pt x="8857" y="463"/>
                </a:lnTo>
                <a:lnTo>
                  <a:pt x="8833" y="244"/>
                </a:lnTo>
                <a:lnTo>
                  <a:pt x="8808" y="146"/>
                </a:lnTo>
                <a:lnTo>
                  <a:pt x="8735" y="49"/>
                </a:lnTo>
                <a:lnTo>
                  <a:pt x="8662" y="0"/>
                </a:lnTo>
                <a:close/>
              </a:path>
            </a:pathLst>
          </a:custGeom>
          <a:solidFill>
            <a:srgbClr val="2A9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A95B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Plan de la </a:t>
            </a:r>
            <a:r>
              <a:rPr lang="en" dirty="0" err="1"/>
              <a:t>présentation</a:t>
            </a:r>
            <a:endParaRPr dirty="0"/>
          </a:p>
        </p:txBody>
      </p:sp>
      <p:sp>
        <p:nvSpPr>
          <p:cNvPr id="87" name="Google Shape;87;p17"/>
          <p:cNvSpPr txBox="1">
            <a:spLocks noGrp="1"/>
          </p:cNvSpPr>
          <p:nvPr>
            <p:ph type="body" idx="1"/>
          </p:nvPr>
        </p:nvSpPr>
        <p:spPr>
          <a:xfrm>
            <a:off x="1049500" y="1308100"/>
            <a:ext cx="7203546" cy="2926901"/>
          </a:xfrm>
          <a:prstGeom prst="rect">
            <a:avLst/>
          </a:prstGeom>
        </p:spPr>
        <p:txBody>
          <a:bodyPr spcFirstLastPara="1" wrap="square" lIns="91425" tIns="91425" rIns="91425" bIns="91425" anchor="t" anchorCtr="0">
            <a:noAutofit/>
          </a:bodyPr>
          <a:lstStyle/>
          <a:p>
            <a:pPr lvl="0"/>
            <a:r>
              <a:rPr lang="en" dirty="0"/>
              <a:t>La </a:t>
            </a:r>
            <a:r>
              <a:rPr lang="en" i="1" dirty="0" err="1"/>
              <a:t>polysémie</a:t>
            </a:r>
            <a:r>
              <a:rPr lang="en" dirty="0"/>
              <a:t>, </a:t>
            </a:r>
            <a:r>
              <a:rPr lang="en" dirty="0" err="1"/>
              <a:t>une</a:t>
            </a:r>
            <a:r>
              <a:rPr lang="en" dirty="0"/>
              <a:t> notion </a:t>
            </a:r>
            <a:r>
              <a:rPr lang="en" i="1" dirty="0" err="1">
                <a:solidFill>
                  <a:srgbClr val="2A95B7"/>
                </a:solidFill>
              </a:rPr>
              <a:t>à</a:t>
            </a:r>
            <a:r>
              <a:rPr lang="en" i="1" dirty="0">
                <a:solidFill>
                  <a:srgbClr val="2A95B7"/>
                </a:solidFill>
              </a:rPr>
              <a:t> fort </a:t>
            </a:r>
            <a:r>
              <a:rPr lang="en" i="1" dirty="0" err="1">
                <a:solidFill>
                  <a:srgbClr val="2A95B7"/>
                </a:solidFill>
              </a:rPr>
              <a:t>enjeu</a:t>
            </a:r>
            <a:r>
              <a:rPr lang="en" i="1" dirty="0">
                <a:solidFill>
                  <a:srgbClr val="2A95B7"/>
                </a:solidFill>
              </a:rPr>
              <a:t> local</a:t>
            </a:r>
          </a:p>
          <a:p>
            <a:pPr lvl="0"/>
            <a:r>
              <a:rPr lang="fr-FR" dirty="0"/>
              <a:t>Quel </a:t>
            </a:r>
            <a:r>
              <a:rPr lang="fr-FR" dirty="0">
                <a:solidFill>
                  <a:srgbClr val="2A95B7"/>
                </a:solidFill>
              </a:rPr>
              <a:t>type de recherche </a:t>
            </a:r>
            <a:r>
              <a:rPr lang="fr-FR" dirty="0"/>
              <a:t>pour de tels objets ? </a:t>
            </a:r>
            <a:endParaRPr dirty="0"/>
          </a:p>
          <a:p>
            <a:pPr marL="457200" lvl="0" indent="-381000" algn="l" rtl="0">
              <a:spcBef>
                <a:spcPts val="0"/>
              </a:spcBef>
              <a:spcAft>
                <a:spcPts val="0"/>
              </a:spcAft>
              <a:buSzPts val="2400"/>
              <a:buChar char="+"/>
            </a:pPr>
            <a:r>
              <a:rPr lang="en" dirty="0" err="1"/>
              <a:t>Quel</a:t>
            </a:r>
            <a:r>
              <a:rPr lang="en" dirty="0"/>
              <a:t> </a:t>
            </a:r>
            <a:r>
              <a:rPr lang="en" dirty="0">
                <a:solidFill>
                  <a:srgbClr val="2A95B7"/>
                </a:solidFill>
              </a:rPr>
              <a:t>type de formation </a:t>
            </a:r>
            <a:r>
              <a:rPr lang="en" dirty="0"/>
              <a:t>pour </a:t>
            </a:r>
            <a:r>
              <a:rPr lang="en" dirty="0" err="1"/>
              <a:t>aborder</a:t>
            </a:r>
            <a:r>
              <a:rPr lang="en" dirty="0"/>
              <a:t> de </a:t>
            </a:r>
            <a:r>
              <a:rPr lang="en" dirty="0" err="1"/>
              <a:t>telles</a:t>
            </a:r>
            <a:r>
              <a:rPr lang="en" dirty="0"/>
              <a:t> notions et </a:t>
            </a:r>
            <a:r>
              <a:rPr lang="en" dirty="0" err="1"/>
              <a:t>accompagner</a:t>
            </a:r>
            <a:r>
              <a:rPr lang="en" dirty="0"/>
              <a:t> les </a:t>
            </a:r>
            <a:r>
              <a:rPr lang="en" dirty="0" err="1"/>
              <a:t>élèves</a:t>
            </a:r>
            <a:r>
              <a:rPr lang="en" dirty="0"/>
              <a:t> </a:t>
            </a:r>
            <a:r>
              <a:rPr lang="en" dirty="0" err="1"/>
              <a:t>dans</a:t>
            </a:r>
            <a:r>
              <a:rPr lang="en" dirty="0"/>
              <a:t> </a:t>
            </a:r>
            <a:r>
              <a:rPr lang="en" dirty="0" err="1"/>
              <a:t>leur</a:t>
            </a:r>
            <a:r>
              <a:rPr lang="en" dirty="0"/>
              <a:t> appropriation ?</a:t>
            </a:r>
          </a:p>
          <a:p>
            <a:pPr marL="457200" lvl="0" indent="-381000" algn="l" rtl="0">
              <a:spcBef>
                <a:spcPts val="0"/>
              </a:spcBef>
              <a:spcAft>
                <a:spcPts val="0"/>
              </a:spcAft>
              <a:buSzPts val="2400"/>
              <a:buChar char="+"/>
            </a:pPr>
            <a:r>
              <a:rPr lang="fr-FR" dirty="0"/>
              <a:t>Une écologie privilégiée, la </a:t>
            </a:r>
            <a:r>
              <a:rPr lang="fr-FR" i="1" dirty="0">
                <a:solidFill>
                  <a:srgbClr val="2A95B7"/>
                </a:solidFill>
              </a:rPr>
              <a:t>recherche-formation</a:t>
            </a:r>
            <a:endParaRPr i="1" dirty="0">
              <a:solidFill>
                <a:srgbClr val="2A95B7"/>
              </a:solidFill>
            </a:endParaRPr>
          </a:p>
        </p:txBody>
      </p:sp>
      <p:sp>
        <p:nvSpPr>
          <p:cNvPr id="88" name="Google Shape;88;p17"/>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extLst>
      <p:ext uri="{BB962C8B-B14F-4D97-AF65-F5344CB8AC3E}">
        <p14:creationId xmlns:p14="http://schemas.microsoft.com/office/powerpoint/2010/main" val="2651516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94BA5A-3E6F-FC40-AC08-A022CF8FC0FC}"/>
              </a:ext>
            </a:extLst>
          </p:cNvPr>
          <p:cNvSpPr>
            <a:spLocks noGrp="1"/>
          </p:cNvSpPr>
          <p:nvPr>
            <p:ph type="title"/>
          </p:nvPr>
        </p:nvSpPr>
        <p:spPr/>
        <p:txBody>
          <a:bodyPr/>
          <a:lstStyle/>
          <a:p>
            <a:r>
              <a:rPr lang="en" dirty="0">
                <a:solidFill>
                  <a:srgbClr val="2A95B7"/>
                </a:solidFill>
              </a:rPr>
              <a:t>la </a:t>
            </a:r>
            <a:r>
              <a:rPr lang="en" i="1" dirty="0" err="1">
                <a:solidFill>
                  <a:srgbClr val="2A95B7"/>
                </a:solidFill>
              </a:rPr>
              <a:t>polysémie</a:t>
            </a:r>
            <a:r>
              <a:rPr lang="en" dirty="0">
                <a:solidFill>
                  <a:srgbClr val="2A95B7"/>
                </a:solidFill>
              </a:rPr>
              <a:t>, </a:t>
            </a:r>
            <a:r>
              <a:rPr lang="en" dirty="0" err="1">
                <a:solidFill>
                  <a:srgbClr val="2A95B7"/>
                </a:solidFill>
              </a:rPr>
              <a:t>une</a:t>
            </a:r>
            <a:r>
              <a:rPr lang="en" dirty="0">
                <a:solidFill>
                  <a:srgbClr val="2A95B7"/>
                </a:solidFill>
              </a:rPr>
              <a:t> notion </a:t>
            </a:r>
            <a:r>
              <a:rPr lang="en" i="1" dirty="0" err="1">
                <a:solidFill>
                  <a:srgbClr val="2A95B7"/>
                </a:solidFill>
              </a:rPr>
              <a:t>à</a:t>
            </a:r>
            <a:r>
              <a:rPr lang="en" i="1" dirty="0">
                <a:solidFill>
                  <a:srgbClr val="2A95B7"/>
                </a:solidFill>
              </a:rPr>
              <a:t> fort </a:t>
            </a:r>
            <a:r>
              <a:rPr lang="en" i="1" dirty="0" err="1">
                <a:solidFill>
                  <a:srgbClr val="2A95B7"/>
                </a:solidFill>
              </a:rPr>
              <a:t>enjeu</a:t>
            </a:r>
            <a:r>
              <a:rPr lang="en" i="1" dirty="0">
                <a:solidFill>
                  <a:srgbClr val="2A95B7"/>
                </a:solidFill>
              </a:rPr>
              <a:t> local</a:t>
            </a:r>
            <a:endParaRPr lang="fr-FR" dirty="0"/>
          </a:p>
        </p:txBody>
      </p:sp>
      <p:grpSp>
        <p:nvGrpSpPr>
          <p:cNvPr id="5" name="Google Shape;675;p39">
            <a:extLst>
              <a:ext uri="{FF2B5EF4-FFF2-40B4-BE49-F238E27FC236}">
                <a16:creationId xmlns:a16="http://schemas.microsoft.com/office/drawing/2014/main" id="{970D06E0-AFA8-1B48-A9F8-987C1776AE18}"/>
              </a:ext>
            </a:extLst>
          </p:cNvPr>
          <p:cNvGrpSpPr/>
          <p:nvPr/>
        </p:nvGrpSpPr>
        <p:grpSpPr>
          <a:xfrm>
            <a:off x="882595" y="1375784"/>
            <a:ext cx="7010962" cy="2930081"/>
            <a:chOff x="7002105" y="5470383"/>
            <a:chExt cx="802782" cy="712349"/>
          </a:xfrm>
        </p:grpSpPr>
        <p:sp>
          <p:nvSpPr>
            <p:cNvPr id="6" name="Google Shape;676;p39">
              <a:extLst>
                <a:ext uri="{FF2B5EF4-FFF2-40B4-BE49-F238E27FC236}">
                  <a16:creationId xmlns:a16="http://schemas.microsoft.com/office/drawing/2014/main" id="{79151429-B249-4942-BEB5-88CCEC47F791}"/>
                </a:ext>
              </a:extLst>
            </p:cNvPr>
            <p:cNvSpPr/>
            <p:nvPr/>
          </p:nvSpPr>
          <p:spPr>
            <a:xfrm>
              <a:off x="7468966" y="5470383"/>
              <a:ext cx="247100" cy="214614"/>
            </a:xfrm>
            <a:prstGeom prst="ellipse">
              <a:avLst/>
            </a:prstGeom>
            <a:solidFill>
              <a:schemeClr val="accent2"/>
            </a:solidFill>
            <a:ln>
              <a:noFill/>
            </a:ln>
          </p:spPr>
          <p:txBody>
            <a:bodyPr spcFirstLastPara="1" wrap="square" lIns="68575" tIns="34275" rIns="68575" bIns="34275" anchor="t" anchorCtr="0">
              <a:noAutofit/>
            </a:bodyPr>
            <a:lstStyle/>
            <a:p>
              <a:pPr>
                <a:buClr>
                  <a:schemeClr val="dk1"/>
                </a:buClr>
                <a:buSzPts val="1400"/>
              </a:pPr>
              <a:r>
                <a:rPr lang="fr-FR" dirty="0">
                  <a:solidFill>
                    <a:srgbClr val="FFFFFF"/>
                  </a:solidFill>
                  <a:latin typeface="Sniglet"/>
                  <a:sym typeface="Sniglet"/>
                </a:rPr>
                <a:t>Outil dans une expérience sociale d’usager</a:t>
              </a:r>
              <a:endParaRPr sz="1400" b="0" i="0" u="none" strike="noStrike" cap="none" dirty="0">
                <a:solidFill>
                  <a:schemeClr val="dk1"/>
                </a:solidFill>
                <a:latin typeface="Calibri"/>
                <a:ea typeface="Calibri"/>
                <a:cs typeface="Calibri"/>
                <a:sym typeface="Calibri"/>
              </a:endParaRPr>
            </a:p>
          </p:txBody>
        </p:sp>
        <p:sp>
          <p:nvSpPr>
            <p:cNvPr id="7" name="Google Shape;677;p39">
              <a:extLst>
                <a:ext uri="{FF2B5EF4-FFF2-40B4-BE49-F238E27FC236}">
                  <a16:creationId xmlns:a16="http://schemas.microsoft.com/office/drawing/2014/main" id="{C0520B78-F6C5-874C-96C1-D561C391C071}"/>
                </a:ext>
              </a:extLst>
            </p:cNvPr>
            <p:cNvSpPr/>
            <p:nvPr/>
          </p:nvSpPr>
          <p:spPr>
            <a:xfrm>
              <a:off x="7109865" y="5482980"/>
              <a:ext cx="241918" cy="201918"/>
            </a:xfrm>
            <a:prstGeom prst="ellipse">
              <a:avLst/>
            </a:prstGeom>
            <a:solidFill>
              <a:schemeClr val="accent1"/>
            </a:solidFill>
            <a:ln>
              <a:noFill/>
            </a:ln>
          </p:spPr>
          <p:txBody>
            <a:bodyPr spcFirstLastPara="1" wrap="square" lIns="68575" tIns="34275" rIns="68575" bIns="34275" anchor="t" anchorCtr="0">
              <a:noAutofit/>
            </a:bodyPr>
            <a:lstStyle/>
            <a:p>
              <a:pPr>
                <a:buClr>
                  <a:schemeClr val="dk1"/>
                </a:buClr>
                <a:buSzPts val="1400"/>
              </a:pPr>
              <a:r>
                <a:rPr lang="fr-FR" dirty="0">
                  <a:solidFill>
                    <a:srgbClr val="FFFFFF"/>
                  </a:solidFill>
                  <a:latin typeface="Sniglet"/>
                  <a:sym typeface="Sniglet"/>
                </a:rPr>
                <a:t>Objet de savoir </a:t>
              </a:r>
              <a:r>
                <a:rPr lang="fr-FR" i="1" dirty="0">
                  <a:solidFill>
                    <a:srgbClr val="FFFFFF"/>
                  </a:solidFill>
                  <a:latin typeface="Sniglet"/>
                  <a:sym typeface="Sniglet"/>
                </a:rPr>
                <a:t>dans</a:t>
              </a:r>
              <a:r>
                <a:rPr lang="fr-FR" dirty="0">
                  <a:solidFill>
                    <a:srgbClr val="FFFFFF"/>
                  </a:solidFill>
                  <a:latin typeface="Sniglet"/>
                  <a:sym typeface="Sniglet"/>
                </a:rPr>
                <a:t> et </a:t>
              </a:r>
              <a:r>
                <a:rPr lang="fr-FR" i="1" dirty="0">
                  <a:solidFill>
                    <a:srgbClr val="FFFFFF"/>
                  </a:solidFill>
                  <a:latin typeface="Sniglet"/>
                  <a:sym typeface="Sniglet"/>
                </a:rPr>
                <a:t>au-delà </a:t>
              </a:r>
              <a:r>
                <a:rPr lang="fr-FR" dirty="0">
                  <a:solidFill>
                    <a:srgbClr val="FFFFFF"/>
                  </a:solidFill>
                  <a:latin typeface="Sniglet"/>
                  <a:sym typeface="Sniglet"/>
                </a:rPr>
                <a:t>des disciplines </a:t>
              </a: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8" name="Google Shape;678;p39">
              <a:extLst>
                <a:ext uri="{FF2B5EF4-FFF2-40B4-BE49-F238E27FC236}">
                  <a16:creationId xmlns:a16="http://schemas.microsoft.com/office/drawing/2014/main" id="{250BF8F5-F711-194D-BB51-829AA61B34F7}"/>
                </a:ext>
              </a:extLst>
            </p:cNvPr>
            <p:cNvSpPr/>
            <p:nvPr/>
          </p:nvSpPr>
          <p:spPr>
            <a:xfrm>
              <a:off x="7470712" y="5968119"/>
              <a:ext cx="206287" cy="213715"/>
            </a:xfrm>
            <a:prstGeom prst="ellipse">
              <a:avLst/>
            </a:prstGeom>
            <a:solidFill>
              <a:schemeClr val="accent4"/>
            </a:solidFill>
            <a:ln>
              <a:noFill/>
            </a:ln>
          </p:spPr>
          <p:txBody>
            <a:bodyPr spcFirstLastPara="1" wrap="square" lIns="68575" tIns="34275" rIns="68575" bIns="34275" anchor="t" anchorCtr="0">
              <a:noAutofit/>
            </a:bodyPr>
            <a:lstStyle/>
            <a:p>
              <a:pPr>
                <a:buClr>
                  <a:schemeClr val="dk1"/>
                </a:buClr>
                <a:buSzPts val="1400"/>
              </a:pPr>
              <a:r>
                <a:rPr lang="fr-FR" dirty="0">
                  <a:solidFill>
                    <a:srgbClr val="FFFFFF"/>
                  </a:solidFill>
                  <a:latin typeface="Sniglet"/>
                  <a:sym typeface="Sniglet"/>
                </a:rPr>
                <a:t>Conceptions et doxa </a:t>
              </a: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9" name="Google Shape;679;p39">
              <a:extLst>
                <a:ext uri="{FF2B5EF4-FFF2-40B4-BE49-F238E27FC236}">
                  <a16:creationId xmlns:a16="http://schemas.microsoft.com/office/drawing/2014/main" id="{E6E19A97-F3D4-8949-8EB6-62EBC59F01E9}"/>
                </a:ext>
              </a:extLst>
            </p:cNvPr>
            <p:cNvSpPr/>
            <p:nvPr/>
          </p:nvSpPr>
          <p:spPr>
            <a:xfrm>
              <a:off x="7561698" y="5765701"/>
              <a:ext cx="232753" cy="168300"/>
            </a:xfrm>
            <a:prstGeom prst="ellipse">
              <a:avLst/>
            </a:prstGeom>
            <a:solidFill>
              <a:schemeClr val="accent3"/>
            </a:solidFill>
            <a:ln>
              <a:noFill/>
            </a:ln>
          </p:spPr>
          <p:txBody>
            <a:bodyPr spcFirstLastPara="1" wrap="square" lIns="68575" tIns="34275" rIns="68575" bIns="34275" anchor="t" anchorCtr="0">
              <a:noAutofit/>
            </a:bodyPr>
            <a:lstStyle/>
            <a:p>
              <a:pPr>
                <a:buClr>
                  <a:schemeClr val="dk1"/>
                </a:buClr>
                <a:buSzPts val="1400"/>
              </a:pPr>
              <a:r>
                <a:rPr lang="fr-FR" dirty="0">
                  <a:solidFill>
                    <a:schemeClr val="bg1"/>
                  </a:solidFill>
                  <a:latin typeface="Sniglet"/>
                  <a:sym typeface="Sniglet"/>
                </a:rPr>
                <a:t>Tâches-leviers</a:t>
              </a: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10" name="Google Shape;680;p39">
              <a:extLst>
                <a:ext uri="{FF2B5EF4-FFF2-40B4-BE49-F238E27FC236}">
                  <a16:creationId xmlns:a16="http://schemas.microsoft.com/office/drawing/2014/main" id="{C4FA9EC2-BD8A-E548-8831-99878431E995}"/>
                </a:ext>
              </a:extLst>
            </p:cNvPr>
            <p:cNvSpPr/>
            <p:nvPr/>
          </p:nvSpPr>
          <p:spPr>
            <a:xfrm>
              <a:off x="7002105" y="5760549"/>
              <a:ext cx="249756" cy="185864"/>
            </a:xfrm>
            <a:prstGeom prst="ellipse">
              <a:avLst/>
            </a:prstGeom>
            <a:solidFill>
              <a:schemeClr val="accent6"/>
            </a:solidFill>
            <a:ln>
              <a:noFill/>
            </a:ln>
          </p:spPr>
          <p:txBody>
            <a:bodyPr spcFirstLastPara="1" wrap="square" lIns="68575" tIns="34275" rIns="68575" bIns="34275" anchor="t" anchorCtr="0">
              <a:noAutofit/>
            </a:bodyPr>
            <a:lstStyle/>
            <a:p>
              <a:pPr>
                <a:buClr>
                  <a:schemeClr val="dk1"/>
                </a:buClr>
                <a:buSzPts val="1400"/>
              </a:pPr>
              <a:r>
                <a:rPr lang="fr-FR" dirty="0">
                  <a:solidFill>
                    <a:srgbClr val="FFFFFF"/>
                  </a:solidFill>
                  <a:latin typeface="Sniglet"/>
                  <a:sym typeface="Sniglet"/>
                </a:rPr>
                <a:t>Malentendus en situation scolaire</a:t>
              </a: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11" name="Google Shape;681;p39">
              <a:extLst>
                <a:ext uri="{FF2B5EF4-FFF2-40B4-BE49-F238E27FC236}">
                  <a16:creationId xmlns:a16="http://schemas.microsoft.com/office/drawing/2014/main" id="{78C930BB-CBB2-E64D-BA88-AA05DDC48851}"/>
                </a:ext>
              </a:extLst>
            </p:cNvPr>
            <p:cNvSpPr/>
            <p:nvPr/>
          </p:nvSpPr>
          <p:spPr>
            <a:xfrm>
              <a:off x="7159171" y="6013832"/>
              <a:ext cx="202554" cy="168900"/>
            </a:xfrm>
            <a:prstGeom prst="ellipse">
              <a:avLst/>
            </a:prstGeom>
            <a:solidFill>
              <a:schemeClr val="accent5"/>
            </a:solidFill>
            <a:ln>
              <a:noFill/>
            </a:ln>
          </p:spPr>
          <p:txBody>
            <a:bodyPr spcFirstLastPara="1" wrap="square" lIns="68575" tIns="34275" rIns="68575" bIns="34275" anchor="t" anchorCtr="0">
              <a:noAutofit/>
            </a:bodyPr>
            <a:lstStyle/>
            <a:p>
              <a:pPr>
                <a:buClr>
                  <a:schemeClr val="dk1"/>
                </a:buClr>
                <a:buSzPts val="1400"/>
              </a:pPr>
              <a:r>
                <a:rPr lang="fr-FR" dirty="0">
                  <a:solidFill>
                    <a:schemeClr val="bg1"/>
                  </a:solidFill>
                  <a:latin typeface="Sniglet"/>
                  <a:sym typeface="Sniglet"/>
                </a:rPr>
                <a:t>Ressources scolaires</a:t>
              </a: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12" name="Google Shape;682;p39">
              <a:extLst>
                <a:ext uri="{FF2B5EF4-FFF2-40B4-BE49-F238E27FC236}">
                  <a16:creationId xmlns:a16="http://schemas.microsoft.com/office/drawing/2014/main" id="{2359B7E9-3C05-0842-B22F-D491B952A473}"/>
                </a:ext>
              </a:extLst>
            </p:cNvPr>
            <p:cNvSpPr/>
            <p:nvPr/>
          </p:nvSpPr>
          <p:spPr>
            <a:xfrm>
              <a:off x="7022233" y="5619087"/>
              <a:ext cx="139512" cy="149620"/>
            </a:xfrm>
            <a:custGeom>
              <a:avLst/>
              <a:gdLst/>
              <a:ahLst/>
              <a:cxnLst/>
              <a:rect l="l" t="t" r="r" b="b"/>
              <a:pathLst>
                <a:path w="306" h="328" extrusionOk="0">
                  <a:moveTo>
                    <a:pt x="305" y="101"/>
                  </a:moveTo>
                  <a:cubicBezTo>
                    <a:pt x="231" y="101"/>
                    <a:pt x="166" y="61"/>
                    <a:pt x="132" y="0"/>
                  </a:cubicBezTo>
                  <a:cubicBezTo>
                    <a:pt x="140" y="114"/>
                    <a:pt x="103" y="178"/>
                    <a:pt x="0" y="227"/>
                  </a:cubicBezTo>
                  <a:cubicBezTo>
                    <a:pt x="1" y="227"/>
                    <a:pt x="1" y="227"/>
                    <a:pt x="1" y="227"/>
                  </a:cubicBezTo>
                  <a:cubicBezTo>
                    <a:pt x="75" y="227"/>
                    <a:pt x="140" y="268"/>
                    <a:pt x="174" y="328"/>
                  </a:cubicBezTo>
                  <a:cubicBezTo>
                    <a:pt x="166" y="214"/>
                    <a:pt x="203" y="151"/>
                    <a:pt x="306" y="101"/>
                  </a:cubicBezTo>
                  <a:cubicBezTo>
                    <a:pt x="306" y="101"/>
                    <a:pt x="305" y="101"/>
                    <a:pt x="305"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 name="Google Shape;683;p39">
              <a:extLst>
                <a:ext uri="{FF2B5EF4-FFF2-40B4-BE49-F238E27FC236}">
                  <a16:creationId xmlns:a16="http://schemas.microsoft.com/office/drawing/2014/main" id="{E500E117-BBFE-6243-9FEE-D4A79DABF3BF}"/>
                </a:ext>
              </a:extLst>
            </p:cNvPr>
            <p:cNvSpPr/>
            <p:nvPr/>
          </p:nvSpPr>
          <p:spPr>
            <a:xfrm>
              <a:off x="7350598" y="5482980"/>
              <a:ext cx="119371" cy="92287"/>
            </a:xfrm>
            <a:custGeom>
              <a:avLst/>
              <a:gdLst/>
              <a:ahLst/>
              <a:cxnLst/>
              <a:rect l="l" t="t" r="r" b="b"/>
              <a:pathLst>
                <a:path w="262" h="202" extrusionOk="0">
                  <a:moveTo>
                    <a:pt x="234" y="101"/>
                  </a:moveTo>
                  <a:cubicBezTo>
                    <a:pt x="234" y="64"/>
                    <a:pt x="245" y="30"/>
                    <a:pt x="262" y="0"/>
                  </a:cubicBezTo>
                  <a:cubicBezTo>
                    <a:pt x="167" y="65"/>
                    <a:pt x="95" y="65"/>
                    <a:pt x="0" y="0"/>
                  </a:cubicBezTo>
                  <a:cubicBezTo>
                    <a:pt x="17" y="30"/>
                    <a:pt x="28" y="64"/>
                    <a:pt x="28" y="101"/>
                  </a:cubicBezTo>
                  <a:cubicBezTo>
                    <a:pt x="28" y="138"/>
                    <a:pt x="17" y="172"/>
                    <a:pt x="0" y="202"/>
                  </a:cubicBezTo>
                  <a:cubicBezTo>
                    <a:pt x="95" y="138"/>
                    <a:pt x="167" y="138"/>
                    <a:pt x="262" y="202"/>
                  </a:cubicBezTo>
                  <a:cubicBezTo>
                    <a:pt x="245" y="172"/>
                    <a:pt x="234" y="138"/>
                    <a:pt x="234"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 name="Google Shape;684;p39">
              <a:extLst>
                <a:ext uri="{FF2B5EF4-FFF2-40B4-BE49-F238E27FC236}">
                  <a16:creationId xmlns:a16="http://schemas.microsoft.com/office/drawing/2014/main" id="{2F943D60-774F-AA4A-AC21-04097C9FD4C2}"/>
                </a:ext>
              </a:extLst>
            </p:cNvPr>
            <p:cNvSpPr/>
            <p:nvPr/>
          </p:nvSpPr>
          <p:spPr>
            <a:xfrm>
              <a:off x="7665929" y="5937499"/>
              <a:ext cx="138958" cy="149249"/>
            </a:xfrm>
            <a:custGeom>
              <a:avLst/>
              <a:gdLst/>
              <a:ahLst/>
              <a:cxnLst/>
              <a:rect l="l" t="t" r="r" b="b"/>
              <a:pathLst>
                <a:path w="305" h="327" extrusionOk="0">
                  <a:moveTo>
                    <a:pt x="304" y="101"/>
                  </a:moveTo>
                  <a:cubicBezTo>
                    <a:pt x="230" y="101"/>
                    <a:pt x="165" y="60"/>
                    <a:pt x="131" y="0"/>
                  </a:cubicBezTo>
                  <a:cubicBezTo>
                    <a:pt x="139" y="114"/>
                    <a:pt x="103" y="177"/>
                    <a:pt x="0" y="227"/>
                  </a:cubicBezTo>
                  <a:cubicBezTo>
                    <a:pt x="1" y="227"/>
                    <a:pt x="1" y="227"/>
                    <a:pt x="2" y="227"/>
                  </a:cubicBezTo>
                  <a:cubicBezTo>
                    <a:pt x="76" y="227"/>
                    <a:pt x="140" y="267"/>
                    <a:pt x="175" y="327"/>
                  </a:cubicBezTo>
                  <a:cubicBezTo>
                    <a:pt x="166" y="214"/>
                    <a:pt x="203" y="151"/>
                    <a:pt x="305" y="101"/>
                  </a:cubicBezTo>
                  <a:cubicBezTo>
                    <a:pt x="305" y="101"/>
                    <a:pt x="304" y="101"/>
                    <a:pt x="304"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15" name="Google Shape;685;p39">
              <a:extLst>
                <a:ext uri="{FF2B5EF4-FFF2-40B4-BE49-F238E27FC236}">
                  <a16:creationId xmlns:a16="http://schemas.microsoft.com/office/drawing/2014/main" id="{306E1279-0E51-CA47-A649-422CE65F35C4}"/>
                </a:ext>
              </a:extLst>
            </p:cNvPr>
            <p:cNvSpPr/>
            <p:nvPr/>
          </p:nvSpPr>
          <p:spPr>
            <a:xfrm>
              <a:off x="7662858" y="5621771"/>
              <a:ext cx="138958" cy="149065"/>
            </a:xfrm>
            <a:custGeom>
              <a:avLst/>
              <a:gdLst/>
              <a:ahLst/>
              <a:cxnLst/>
              <a:rect l="l" t="t" r="r" b="b"/>
              <a:pathLst>
                <a:path w="305" h="327" extrusionOk="0">
                  <a:moveTo>
                    <a:pt x="131" y="327"/>
                  </a:moveTo>
                  <a:cubicBezTo>
                    <a:pt x="165" y="267"/>
                    <a:pt x="230" y="226"/>
                    <a:pt x="304" y="226"/>
                  </a:cubicBezTo>
                  <a:cubicBezTo>
                    <a:pt x="304" y="226"/>
                    <a:pt x="305" y="226"/>
                    <a:pt x="305" y="226"/>
                  </a:cubicBezTo>
                  <a:cubicBezTo>
                    <a:pt x="203" y="176"/>
                    <a:pt x="166" y="113"/>
                    <a:pt x="175" y="0"/>
                  </a:cubicBezTo>
                  <a:cubicBezTo>
                    <a:pt x="140" y="60"/>
                    <a:pt x="76" y="100"/>
                    <a:pt x="2" y="100"/>
                  </a:cubicBezTo>
                  <a:cubicBezTo>
                    <a:pt x="1" y="100"/>
                    <a:pt x="1" y="100"/>
                    <a:pt x="0" y="100"/>
                  </a:cubicBezTo>
                  <a:cubicBezTo>
                    <a:pt x="103" y="150"/>
                    <a:pt x="139" y="213"/>
                    <a:pt x="131" y="327"/>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6" name="Google Shape;686;p39">
              <a:extLst>
                <a:ext uri="{FF2B5EF4-FFF2-40B4-BE49-F238E27FC236}">
                  <a16:creationId xmlns:a16="http://schemas.microsoft.com/office/drawing/2014/main" id="{170D59EA-8C54-2342-89AB-1347E2A7A858}"/>
                </a:ext>
              </a:extLst>
            </p:cNvPr>
            <p:cNvSpPr/>
            <p:nvPr/>
          </p:nvSpPr>
          <p:spPr>
            <a:xfrm>
              <a:off x="7040109" y="5947763"/>
              <a:ext cx="139512" cy="149620"/>
            </a:xfrm>
            <a:custGeom>
              <a:avLst/>
              <a:gdLst/>
              <a:ahLst/>
              <a:cxnLst/>
              <a:rect l="l" t="t" r="r" b="b"/>
              <a:pathLst>
                <a:path w="306" h="328" extrusionOk="0">
                  <a:moveTo>
                    <a:pt x="132" y="328"/>
                  </a:moveTo>
                  <a:cubicBezTo>
                    <a:pt x="166" y="267"/>
                    <a:pt x="231" y="227"/>
                    <a:pt x="305" y="227"/>
                  </a:cubicBezTo>
                  <a:cubicBezTo>
                    <a:pt x="305" y="227"/>
                    <a:pt x="306" y="227"/>
                    <a:pt x="306" y="227"/>
                  </a:cubicBezTo>
                  <a:cubicBezTo>
                    <a:pt x="203" y="177"/>
                    <a:pt x="166" y="114"/>
                    <a:pt x="174" y="0"/>
                  </a:cubicBezTo>
                  <a:cubicBezTo>
                    <a:pt x="140" y="60"/>
                    <a:pt x="75" y="101"/>
                    <a:pt x="1" y="101"/>
                  </a:cubicBezTo>
                  <a:cubicBezTo>
                    <a:pt x="1" y="101"/>
                    <a:pt x="1" y="101"/>
                    <a:pt x="0" y="101"/>
                  </a:cubicBezTo>
                  <a:cubicBezTo>
                    <a:pt x="103" y="150"/>
                    <a:pt x="140" y="214"/>
                    <a:pt x="132" y="328"/>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7" name="Google Shape;687;p39">
              <a:extLst>
                <a:ext uri="{FF2B5EF4-FFF2-40B4-BE49-F238E27FC236}">
                  <a16:creationId xmlns:a16="http://schemas.microsoft.com/office/drawing/2014/main" id="{F9620376-2C06-8B47-B729-7DD5AFEB4ACE}"/>
                </a:ext>
              </a:extLst>
            </p:cNvPr>
            <p:cNvSpPr/>
            <p:nvPr/>
          </p:nvSpPr>
          <p:spPr>
            <a:xfrm>
              <a:off x="7354672" y="6086748"/>
              <a:ext cx="119371" cy="92102"/>
            </a:xfrm>
            <a:custGeom>
              <a:avLst/>
              <a:gdLst/>
              <a:ahLst/>
              <a:cxnLst/>
              <a:rect l="l" t="t" r="r" b="b"/>
              <a:pathLst>
                <a:path w="262" h="202" extrusionOk="0">
                  <a:moveTo>
                    <a:pt x="234" y="101"/>
                  </a:moveTo>
                  <a:cubicBezTo>
                    <a:pt x="234" y="64"/>
                    <a:pt x="245" y="30"/>
                    <a:pt x="262" y="0"/>
                  </a:cubicBezTo>
                  <a:cubicBezTo>
                    <a:pt x="167" y="64"/>
                    <a:pt x="95" y="64"/>
                    <a:pt x="0" y="0"/>
                  </a:cubicBezTo>
                  <a:cubicBezTo>
                    <a:pt x="17" y="30"/>
                    <a:pt x="28" y="64"/>
                    <a:pt x="28" y="101"/>
                  </a:cubicBezTo>
                  <a:cubicBezTo>
                    <a:pt x="28" y="138"/>
                    <a:pt x="17" y="172"/>
                    <a:pt x="0" y="202"/>
                  </a:cubicBezTo>
                  <a:cubicBezTo>
                    <a:pt x="95" y="137"/>
                    <a:pt x="167" y="137"/>
                    <a:pt x="262" y="202"/>
                  </a:cubicBezTo>
                  <a:cubicBezTo>
                    <a:pt x="245" y="172"/>
                    <a:pt x="234" y="138"/>
                    <a:pt x="234"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18" name="ZoneTexte 17">
            <a:extLst>
              <a:ext uri="{FF2B5EF4-FFF2-40B4-BE49-F238E27FC236}">
                <a16:creationId xmlns:a16="http://schemas.microsoft.com/office/drawing/2014/main" id="{919799F3-9135-6341-9A35-1B46243A92F3}"/>
              </a:ext>
            </a:extLst>
          </p:cNvPr>
          <p:cNvSpPr txBox="1"/>
          <p:nvPr/>
        </p:nvSpPr>
        <p:spPr>
          <a:xfrm>
            <a:off x="3239583" y="2517660"/>
            <a:ext cx="2074598" cy="646331"/>
          </a:xfrm>
          <a:prstGeom prst="rect">
            <a:avLst/>
          </a:prstGeom>
          <a:noFill/>
        </p:spPr>
        <p:txBody>
          <a:bodyPr wrap="square" rtlCol="0">
            <a:spAutoFit/>
          </a:bodyPr>
          <a:lstStyle/>
          <a:p>
            <a:pPr algn="ctr"/>
            <a:r>
              <a:rPr lang="en-US" sz="3600" b="1" i="1" dirty="0" err="1">
                <a:solidFill>
                  <a:srgbClr val="2A95B7"/>
                </a:solidFill>
                <a:latin typeface="Patrick Hand SC" pitchFamily="2" charset="77"/>
                <a:ea typeface="Patrick Hand SC" pitchFamily="2" charset="77"/>
                <a:cs typeface="Patrick Hand SC" pitchFamily="2" charset="77"/>
              </a:rPr>
              <a:t>polysémie</a:t>
            </a:r>
            <a:endParaRPr lang="fr-FR" sz="3600" b="1" dirty="0">
              <a:solidFill>
                <a:srgbClr val="2A95B7"/>
              </a:solidFill>
            </a:endParaRPr>
          </a:p>
        </p:txBody>
      </p:sp>
    </p:spTree>
    <p:extLst>
      <p:ext uri="{BB962C8B-B14F-4D97-AF65-F5344CB8AC3E}">
        <p14:creationId xmlns:p14="http://schemas.microsoft.com/office/powerpoint/2010/main" val="3799904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ctrTitle" idx="4294967295"/>
          </p:nvPr>
        </p:nvSpPr>
        <p:spPr>
          <a:xfrm>
            <a:off x="923059" y="1975135"/>
            <a:ext cx="7297782" cy="14123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6000" dirty="0"/>
              <a:t>Quel type de </a:t>
            </a:r>
            <a:r>
              <a:rPr lang="en" sz="6000" dirty="0"/>
              <a:t>recherche ? </a:t>
            </a:r>
            <a:endParaRPr sz="6000" dirty="0"/>
          </a:p>
        </p:txBody>
      </p:sp>
      <p:sp>
        <p:nvSpPr>
          <p:cNvPr id="94" name="Google Shape;94;p18"/>
          <p:cNvSpPr txBox="1">
            <a:spLocks noGrp="1"/>
          </p:cNvSpPr>
          <p:nvPr>
            <p:ph type="subTitle" idx="4294967295"/>
          </p:nvPr>
        </p:nvSpPr>
        <p:spPr>
          <a:xfrm>
            <a:off x="1306946" y="3051933"/>
            <a:ext cx="6530008" cy="954584"/>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1800" dirty="0"/>
              <a:t>De quelques principes pour aborder des notions complexes en formation et faire recherche</a:t>
            </a:r>
          </a:p>
          <a:p>
            <a:pPr marL="0" lvl="0" indent="0" algn="ctr" rtl="0">
              <a:spcBef>
                <a:spcPts val="600"/>
              </a:spcBef>
              <a:spcAft>
                <a:spcPts val="0"/>
              </a:spcAft>
              <a:buNone/>
            </a:pPr>
            <a:r>
              <a:rPr lang="en" sz="1800" i="1" dirty="0" err="1"/>
              <a:t>Ingenio</a:t>
            </a:r>
            <a:r>
              <a:rPr lang="en" sz="1800" i="1" dirty="0"/>
              <a:t> </a:t>
            </a:r>
            <a:r>
              <a:rPr lang="en" sz="1800" dirty="0" err="1"/>
              <a:t>et</a:t>
            </a:r>
            <a:r>
              <a:rPr lang="en" sz="1800" i="1" dirty="0" err="1"/>
              <a:t>designo</a:t>
            </a:r>
            <a:r>
              <a:rPr lang="en" sz="1800" i="1" dirty="0"/>
              <a:t> </a:t>
            </a:r>
            <a:r>
              <a:rPr lang="en" sz="1800" dirty="0"/>
              <a:t>reli</a:t>
            </a:r>
            <a:r>
              <a:rPr lang="fr-FR" sz="1800" dirty="0"/>
              <a:t>é</a:t>
            </a:r>
            <a:r>
              <a:rPr lang="en" sz="1800" dirty="0"/>
              <a:t>s et non opposés</a:t>
            </a:r>
            <a:endParaRPr sz="1800" dirty="0"/>
          </a:p>
        </p:txBody>
      </p:sp>
      <p:sp>
        <p:nvSpPr>
          <p:cNvPr id="99" name="Google Shape;99;p18"/>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4" name="Image 3">
            <a:extLst>
              <a:ext uri="{FF2B5EF4-FFF2-40B4-BE49-F238E27FC236}">
                <a16:creationId xmlns:a16="http://schemas.microsoft.com/office/drawing/2014/main" id="{A0FC3020-B8CC-1743-8271-1A8009032ABB}"/>
              </a:ext>
            </a:extLst>
          </p:cNvPr>
          <p:cNvPicPr>
            <a:picLocks noChangeAspect="1"/>
          </p:cNvPicPr>
          <p:nvPr/>
        </p:nvPicPr>
        <p:blipFill>
          <a:blip r:embed="rId3"/>
          <a:stretch>
            <a:fillRect/>
          </a:stretch>
        </p:blipFill>
        <p:spPr>
          <a:xfrm>
            <a:off x="3305976" y="584155"/>
            <a:ext cx="2319572" cy="14605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ctrTitle" idx="4294967295"/>
          </p:nvPr>
        </p:nvSpPr>
        <p:spPr>
          <a:xfrm>
            <a:off x="2052320" y="903408"/>
            <a:ext cx="6181082" cy="89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0" dirty="0">
                <a:latin typeface="Sniglet"/>
                <a:ea typeface="Sniglet"/>
                <a:cs typeface="Sniglet"/>
                <a:sym typeface="Sniglet"/>
              </a:rPr>
              <a:t>Identifier et stocker des </a:t>
            </a:r>
            <a:r>
              <a:rPr lang="en" sz="3600" b="0" i="1" dirty="0" err="1">
                <a:latin typeface="Sniglet"/>
                <a:ea typeface="Sniglet"/>
                <a:cs typeface="Sniglet"/>
                <a:sym typeface="Sniglet"/>
              </a:rPr>
              <a:t>cas</a:t>
            </a:r>
            <a:endParaRPr sz="3600" b="0" i="1" dirty="0">
              <a:latin typeface="Sniglet"/>
              <a:ea typeface="Sniglet"/>
              <a:cs typeface="Sniglet"/>
              <a:sym typeface="Sniglet"/>
            </a:endParaRPr>
          </a:p>
        </p:txBody>
      </p:sp>
      <p:sp>
        <p:nvSpPr>
          <p:cNvPr id="173" name="Google Shape;173;p27"/>
          <p:cNvSpPr txBox="1">
            <a:spLocks noGrp="1"/>
          </p:cNvSpPr>
          <p:nvPr>
            <p:ph type="subTitle" idx="4294967295"/>
          </p:nvPr>
        </p:nvSpPr>
        <p:spPr>
          <a:xfrm>
            <a:off x="2407920" y="1335108"/>
            <a:ext cx="5825481" cy="463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fr-FR" sz="2400" dirty="0"/>
              <a:t>C</a:t>
            </a:r>
            <a:r>
              <a:rPr lang="en" sz="2400" dirty="0" err="1"/>
              <a:t>orpus</a:t>
            </a:r>
            <a:r>
              <a:rPr lang="en" sz="2400" dirty="0"/>
              <a:t>, videos, </a:t>
            </a:r>
            <a:r>
              <a:rPr lang="en" sz="2400" i="1" dirty="0"/>
              <a:t>mind maps</a:t>
            </a:r>
            <a:r>
              <a:rPr lang="en" sz="2400" dirty="0"/>
              <a:t>, narrations ... </a:t>
            </a:r>
            <a:endParaRPr sz="2400" dirty="0"/>
          </a:p>
        </p:txBody>
      </p:sp>
      <p:sp>
        <p:nvSpPr>
          <p:cNvPr id="174" name="Google Shape;174;p27"/>
          <p:cNvSpPr txBox="1">
            <a:spLocks noGrp="1"/>
          </p:cNvSpPr>
          <p:nvPr>
            <p:ph type="ctrTitle" idx="4294967295"/>
          </p:nvPr>
        </p:nvSpPr>
        <p:spPr>
          <a:xfrm>
            <a:off x="1946524" y="3206417"/>
            <a:ext cx="6748272" cy="89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0" i="1" dirty="0">
                <a:latin typeface="Sniglet"/>
                <a:ea typeface="Sniglet"/>
                <a:cs typeface="Sniglet"/>
                <a:sym typeface="Sniglet"/>
              </a:rPr>
              <a:t>S</a:t>
            </a:r>
            <a:r>
              <a:rPr lang="fr-FR" sz="3600" b="0" i="1" dirty="0">
                <a:latin typeface="Sniglet"/>
                <a:ea typeface="Sniglet"/>
                <a:cs typeface="Sniglet"/>
                <a:sym typeface="Sniglet"/>
              </a:rPr>
              <a:t>a</a:t>
            </a:r>
            <a:r>
              <a:rPr lang="en" sz="3600" b="0" i="1" dirty="0" err="1">
                <a:latin typeface="Sniglet"/>
                <a:ea typeface="Sniglet"/>
                <a:cs typeface="Sniglet"/>
                <a:sym typeface="Sniglet"/>
              </a:rPr>
              <a:t>voirs</a:t>
            </a:r>
            <a:r>
              <a:rPr lang="en" sz="3600" b="0" i="1" dirty="0">
                <a:latin typeface="Sniglet"/>
                <a:ea typeface="Sniglet"/>
                <a:cs typeface="Sniglet"/>
                <a:sym typeface="Sniglet"/>
              </a:rPr>
              <a:t>, </a:t>
            </a:r>
            <a:r>
              <a:rPr lang="en" sz="3600" b="0" i="1" dirty="0" err="1">
                <a:latin typeface="Sniglet"/>
                <a:ea typeface="Sniglet"/>
                <a:cs typeface="Sniglet"/>
                <a:sym typeface="Sniglet"/>
              </a:rPr>
              <a:t>compétences</a:t>
            </a:r>
            <a:r>
              <a:rPr lang="en" sz="3600" b="0" dirty="0">
                <a:latin typeface="Sniglet"/>
                <a:ea typeface="Sniglet"/>
                <a:cs typeface="Sniglet"/>
                <a:sym typeface="Sniglet"/>
              </a:rPr>
              <a:t>, </a:t>
            </a:r>
            <a:r>
              <a:rPr lang="en" sz="3600" b="0" i="1" dirty="0" err="1">
                <a:latin typeface="Sniglet"/>
                <a:ea typeface="Sniglet"/>
                <a:cs typeface="Sniglet"/>
                <a:sym typeface="Sniglet"/>
              </a:rPr>
              <a:t>valeurs</a:t>
            </a:r>
            <a:r>
              <a:rPr lang="en" sz="3600" b="0" dirty="0">
                <a:latin typeface="Sniglet"/>
                <a:ea typeface="Sniglet"/>
                <a:cs typeface="Sniglet"/>
                <a:sym typeface="Sniglet"/>
              </a:rPr>
              <a:t> </a:t>
            </a:r>
            <a:endParaRPr sz="3600" b="0" dirty="0">
              <a:latin typeface="Sniglet"/>
              <a:ea typeface="Sniglet"/>
              <a:cs typeface="Sniglet"/>
              <a:sym typeface="Sniglet"/>
            </a:endParaRPr>
          </a:p>
        </p:txBody>
      </p:sp>
      <p:sp>
        <p:nvSpPr>
          <p:cNvPr id="175" name="Google Shape;175;p27"/>
          <p:cNvSpPr txBox="1">
            <a:spLocks noGrp="1"/>
          </p:cNvSpPr>
          <p:nvPr>
            <p:ph type="subTitle" idx="4294967295"/>
          </p:nvPr>
        </p:nvSpPr>
        <p:spPr>
          <a:xfrm>
            <a:off x="2407920" y="3712175"/>
            <a:ext cx="5571019" cy="463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err="1"/>
              <a:t>Effet</a:t>
            </a:r>
            <a:r>
              <a:rPr lang="en" dirty="0"/>
              <a:t> du </a:t>
            </a:r>
            <a:r>
              <a:rPr lang="en" dirty="0" err="1"/>
              <a:t>collectif</a:t>
            </a:r>
            <a:r>
              <a:rPr lang="en" dirty="0"/>
              <a:t>, </a:t>
            </a:r>
            <a:r>
              <a:rPr lang="en" dirty="0" err="1"/>
              <a:t>explicitation</a:t>
            </a:r>
            <a:r>
              <a:rPr lang="en" dirty="0"/>
              <a:t> du </a:t>
            </a:r>
            <a:r>
              <a:rPr lang="en" dirty="0" err="1"/>
              <a:t>sens</a:t>
            </a:r>
            <a:endParaRPr sz="2400" dirty="0"/>
          </a:p>
        </p:txBody>
      </p:sp>
      <p:sp>
        <p:nvSpPr>
          <p:cNvPr id="176" name="Google Shape;176;p27"/>
          <p:cNvSpPr txBox="1">
            <a:spLocks noGrp="1"/>
          </p:cNvSpPr>
          <p:nvPr>
            <p:ph type="ctrTitle" idx="4294967295"/>
          </p:nvPr>
        </p:nvSpPr>
        <p:spPr>
          <a:xfrm>
            <a:off x="2052320" y="2007146"/>
            <a:ext cx="5734041" cy="89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3600" b="0" dirty="0">
                <a:latin typeface="Sniglet"/>
                <a:ea typeface="Sniglet"/>
                <a:cs typeface="Sniglet"/>
                <a:sym typeface="Sniglet"/>
              </a:rPr>
              <a:t>Passer </a:t>
            </a:r>
            <a:r>
              <a:rPr lang="en" sz="3600" b="0" dirty="0">
                <a:latin typeface="Sniglet"/>
                <a:ea typeface="Sniglet"/>
                <a:cs typeface="Sniglet"/>
                <a:sym typeface="Sniglet"/>
              </a:rPr>
              <a:t>la main aux </a:t>
            </a:r>
            <a:r>
              <a:rPr lang="en" sz="3600" b="0" i="1" dirty="0" err="1">
                <a:latin typeface="Sniglet"/>
                <a:ea typeface="Sniglet"/>
                <a:cs typeface="Sniglet"/>
                <a:sym typeface="Sniglet"/>
              </a:rPr>
              <a:t>acteurs</a:t>
            </a:r>
            <a:r>
              <a:rPr lang="en" sz="3600" b="0" dirty="0">
                <a:latin typeface="Sniglet"/>
                <a:ea typeface="Sniglet"/>
                <a:cs typeface="Sniglet"/>
                <a:sym typeface="Sniglet"/>
              </a:rPr>
              <a:t> </a:t>
            </a:r>
            <a:endParaRPr sz="3600" b="0" dirty="0">
              <a:latin typeface="Sniglet"/>
              <a:ea typeface="Sniglet"/>
              <a:cs typeface="Sniglet"/>
              <a:sym typeface="Sniglet"/>
            </a:endParaRPr>
          </a:p>
        </p:txBody>
      </p:sp>
      <p:sp>
        <p:nvSpPr>
          <p:cNvPr id="177" name="Google Shape;177;p27"/>
          <p:cNvSpPr txBox="1">
            <a:spLocks noGrp="1"/>
          </p:cNvSpPr>
          <p:nvPr>
            <p:ph type="subTitle" idx="4294967295"/>
          </p:nvPr>
        </p:nvSpPr>
        <p:spPr>
          <a:xfrm>
            <a:off x="2407920" y="2497154"/>
            <a:ext cx="5960740" cy="463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t>S</a:t>
            </a:r>
            <a:r>
              <a:rPr lang="en" sz="2400" dirty="0"/>
              <a:t>ituations </a:t>
            </a:r>
            <a:r>
              <a:rPr lang="en" sz="2400" dirty="0" err="1"/>
              <a:t>intégratrices</a:t>
            </a:r>
            <a:r>
              <a:rPr lang="en" sz="2400" dirty="0"/>
              <a:t>, </a:t>
            </a:r>
            <a:r>
              <a:rPr lang="en" sz="2400" dirty="0" err="1"/>
              <a:t>autonomisation</a:t>
            </a:r>
            <a:endParaRPr sz="2400" dirty="0"/>
          </a:p>
        </p:txBody>
      </p:sp>
      <p:sp>
        <p:nvSpPr>
          <p:cNvPr id="178" name="Google Shape;178;p27"/>
          <p:cNvSpPr/>
          <p:nvPr/>
        </p:nvSpPr>
        <p:spPr>
          <a:xfrm>
            <a:off x="1102480" y="2184989"/>
            <a:ext cx="589583" cy="624330"/>
          </a:xfrm>
          <a:custGeom>
            <a:avLst/>
            <a:gdLst/>
            <a:ahLst/>
            <a:cxnLst/>
            <a:rect l="l" t="t" r="r" b="b"/>
            <a:pathLst>
              <a:path w="15695" h="16620" extrusionOk="0">
                <a:moveTo>
                  <a:pt x="7786" y="755"/>
                </a:moveTo>
                <a:lnTo>
                  <a:pt x="7567" y="780"/>
                </a:lnTo>
                <a:lnTo>
                  <a:pt x="7324" y="804"/>
                </a:lnTo>
                <a:lnTo>
                  <a:pt x="7105" y="877"/>
                </a:lnTo>
                <a:lnTo>
                  <a:pt x="6910" y="999"/>
                </a:lnTo>
                <a:lnTo>
                  <a:pt x="6813" y="1072"/>
                </a:lnTo>
                <a:lnTo>
                  <a:pt x="6740" y="1145"/>
                </a:lnTo>
                <a:lnTo>
                  <a:pt x="6691" y="1242"/>
                </a:lnTo>
                <a:lnTo>
                  <a:pt x="6643" y="1364"/>
                </a:lnTo>
                <a:lnTo>
                  <a:pt x="6667" y="1388"/>
                </a:lnTo>
                <a:lnTo>
                  <a:pt x="6691" y="1412"/>
                </a:lnTo>
                <a:lnTo>
                  <a:pt x="6740" y="1388"/>
                </a:lnTo>
                <a:lnTo>
                  <a:pt x="6764" y="1412"/>
                </a:lnTo>
                <a:lnTo>
                  <a:pt x="6716" y="1461"/>
                </a:lnTo>
                <a:lnTo>
                  <a:pt x="6691" y="1510"/>
                </a:lnTo>
                <a:lnTo>
                  <a:pt x="6691" y="1680"/>
                </a:lnTo>
                <a:lnTo>
                  <a:pt x="6716" y="1826"/>
                </a:lnTo>
                <a:lnTo>
                  <a:pt x="6764" y="1996"/>
                </a:lnTo>
                <a:lnTo>
                  <a:pt x="6813" y="2166"/>
                </a:lnTo>
                <a:lnTo>
                  <a:pt x="6886" y="2312"/>
                </a:lnTo>
                <a:lnTo>
                  <a:pt x="7008" y="2434"/>
                </a:lnTo>
                <a:lnTo>
                  <a:pt x="7129" y="2556"/>
                </a:lnTo>
                <a:lnTo>
                  <a:pt x="7251" y="2629"/>
                </a:lnTo>
                <a:lnTo>
                  <a:pt x="7300" y="2629"/>
                </a:lnTo>
                <a:lnTo>
                  <a:pt x="7324" y="2604"/>
                </a:lnTo>
                <a:lnTo>
                  <a:pt x="7324" y="2580"/>
                </a:lnTo>
                <a:lnTo>
                  <a:pt x="7324" y="2556"/>
                </a:lnTo>
                <a:lnTo>
                  <a:pt x="7056" y="2069"/>
                </a:lnTo>
                <a:lnTo>
                  <a:pt x="6983" y="1826"/>
                </a:lnTo>
                <a:lnTo>
                  <a:pt x="6910" y="1583"/>
                </a:lnTo>
                <a:lnTo>
                  <a:pt x="7202" y="1874"/>
                </a:lnTo>
                <a:lnTo>
                  <a:pt x="7543" y="2142"/>
                </a:lnTo>
                <a:lnTo>
                  <a:pt x="7884" y="2385"/>
                </a:lnTo>
                <a:lnTo>
                  <a:pt x="8273" y="2580"/>
                </a:lnTo>
                <a:lnTo>
                  <a:pt x="8468" y="2677"/>
                </a:lnTo>
                <a:lnTo>
                  <a:pt x="8662" y="2726"/>
                </a:lnTo>
                <a:lnTo>
                  <a:pt x="8857" y="2775"/>
                </a:lnTo>
                <a:lnTo>
                  <a:pt x="9076" y="2823"/>
                </a:lnTo>
                <a:lnTo>
                  <a:pt x="9490" y="2823"/>
                </a:lnTo>
                <a:lnTo>
                  <a:pt x="9709" y="2799"/>
                </a:lnTo>
                <a:lnTo>
                  <a:pt x="9928" y="2750"/>
                </a:lnTo>
                <a:lnTo>
                  <a:pt x="9952" y="2726"/>
                </a:lnTo>
                <a:lnTo>
                  <a:pt x="9976" y="2677"/>
                </a:lnTo>
                <a:lnTo>
                  <a:pt x="9952" y="2629"/>
                </a:lnTo>
                <a:lnTo>
                  <a:pt x="9928" y="2604"/>
                </a:lnTo>
                <a:lnTo>
                  <a:pt x="9538" y="2531"/>
                </a:lnTo>
                <a:lnTo>
                  <a:pt x="9173" y="2458"/>
                </a:lnTo>
                <a:lnTo>
                  <a:pt x="8784" y="2410"/>
                </a:lnTo>
                <a:lnTo>
                  <a:pt x="8419" y="2312"/>
                </a:lnTo>
                <a:lnTo>
                  <a:pt x="8224" y="2239"/>
                </a:lnTo>
                <a:lnTo>
                  <a:pt x="8054" y="2142"/>
                </a:lnTo>
                <a:lnTo>
                  <a:pt x="7689" y="1947"/>
                </a:lnTo>
                <a:lnTo>
                  <a:pt x="7348" y="1728"/>
                </a:lnTo>
                <a:lnTo>
                  <a:pt x="7008" y="1510"/>
                </a:lnTo>
                <a:lnTo>
                  <a:pt x="7251" y="1583"/>
                </a:lnTo>
                <a:lnTo>
                  <a:pt x="7494" y="1631"/>
                </a:lnTo>
                <a:lnTo>
                  <a:pt x="7981" y="1753"/>
                </a:lnTo>
                <a:lnTo>
                  <a:pt x="8297" y="1826"/>
                </a:lnTo>
                <a:lnTo>
                  <a:pt x="8638" y="1923"/>
                </a:lnTo>
                <a:lnTo>
                  <a:pt x="8954" y="1947"/>
                </a:lnTo>
                <a:lnTo>
                  <a:pt x="9125" y="1947"/>
                </a:lnTo>
                <a:lnTo>
                  <a:pt x="9295" y="1923"/>
                </a:lnTo>
                <a:lnTo>
                  <a:pt x="9344" y="1899"/>
                </a:lnTo>
                <a:lnTo>
                  <a:pt x="9344" y="1850"/>
                </a:lnTo>
                <a:lnTo>
                  <a:pt x="9344" y="1826"/>
                </a:lnTo>
                <a:lnTo>
                  <a:pt x="9319" y="1777"/>
                </a:lnTo>
                <a:lnTo>
                  <a:pt x="9027" y="1655"/>
                </a:lnTo>
                <a:lnTo>
                  <a:pt x="8711" y="1558"/>
                </a:lnTo>
                <a:lnTo>
                  <a:pt x="8078" y="1437"/>
                </a:lnTo>
                <a:lnTo>
                  <a:pt x="7567" y="1315"/>
                </a:lnTo>
                <a:lnTo>
                  <a:pt x="7300" y="1266"/>
                </a:lnTo>
                <a:lnTo>
                  <a:pt x="7032" y="1266"/>
                </a:lnTo>
                <a:lnTo>
                  <a:pt x="7251" y="1145"/>
                </a:lnTo>
                <a:lnTo>
                  <a:pt x="7470" y="1072"/>
                </a:lnTo>
                <a:lnTo>
                  <a:pt x="7738" y="1047"/>
                </a:lnTo>
                <a:lnTo>
                  <a:pt x="8005" y="1072"/>
                </a:lnTo>
                <a:lnTo>
                  <a:pt x="8273" y="1120"/>
                </a:lnTo>
                <a:lnTo>
                  <a:pt x="8541" y="1193"/>
                </a:lnTo>
                <a:lnTo>
                  <a:pt x="8760" y="1266"/>
                </a:lnTo>
                <a:lnTo>
                  <a:pt x="8954" y="1339"/>
                </a:lnTo>
                <a:lnTo>
                  <a:pt x="9368" y="1558"/>
                </a:lnTo>
                <a:lnTo>
                  <a:pt x="9806" y="1753"/>
                </a:lnTo>
                <a:lnTo>
                  <a:pt x="10001" y="1826"/>
                </a:lnTo>
                <a:lnTo>
                  <a:pt x="10220" y="1874"/>
                </a:lnTo>
                <a:lnTo>
                  <a:pt x="10268" y="1850"/>
                </a:lnTo>
                <a:lnTo>
                  <a:pt x="10293" y="1826"/>
                </a:lnTo>
                <a:lnTo>
                  <a:pt x="10317" y="1801"/>
                </a:lnTo>
                <a:lnTo>
                  <a:pt x="10293" y="1753"/>
                </a:lnTo>
                <a:lnTo>
                  <a:pt x="10098" y="1558"/>
                </a:lnTo>
                <a:lnTo>
                  <a:pt x="9879" y="1388"/>
                </a:lnTo>
                <a:lnTo>
                  <a:pt x="9611" y="1242"/>
                </a:lnTo>
                <a:lnTo>
                  <a:pt x="9344" y="1120"/>
                </a:lnTo>
                <a:lnTo>
                  <a:pt x="9052" y="1023"/>
                </a:lnTo>
                <a:lnTo>
                  <a:pt x="8760" y="926"/>
                </a:lnTo>
                <a:lnTo>
                  <a:pt x="8224" y="804"/>
                </a:lnTo>
                <a:lnTo>
                  <a:pt x="8030" y="755"/>
                </a:lnTo>
                <a:close/>
                <a:moveTo>
                  <a:pt x="5888" y="1996"/>
                </a:moveTo>
                <a:lnTo>
                  <a:pt x="5864" y="2020"/>
                </a:lnTo>
                <a:lnTo>
                  <a:pt x="5694" y="2142"/>
                </a:lnTo>
                <a:lnTo>
                  <a:pt x="5523" y="2264"/>
                </a:lnTo>
                <a:lnTo>
                  <a:pt x="5207" y="2556"/>
                </a:lnTo>
                <a:lnTo>
                  <a:pt x="4891" y="2823"/>
                </a:lnTo>
                <a:lnTo>
                  <a:pt x="4745" y="2969"/>
                </a:lnTo>
                <a:lnTo>
                  <a:pt x="4623" y="3140"/>
                </a:lnTo>
                <a:lnTo>
                  <a:pt x="4623" y="3188"/>
                </a:lnTo>
                <a:lnTo>
                  <a:pt x="4647" y="3213"/>
                </a:lnTo>
                <a:lnTo>
                  <a:pt x="4842" y="3115"/>
                </a:lnTo>
                <a:lnTo>
                  <a:pt x="4988" y="3018"/>
                </a:lnTo>
                <a:lnTo>
                  <a:pt x="5280" y="2775"/>
                </a:lnTo>
                <a:lnTo>
                  <a:pt x="5645" y="2458"/>
                </a:lnTo>
                <a:lnTo>
                  <a:pt x="5986" y="2166"/>
                </a:lnTo>
                <a:lnTo>
                  <a:pt x="6010" y="2093"/>
                </a:lnTo>
                <a:lnTo>
                  <a:pt x="5986" y="2045"/>
                </a:lnTo>
                <a:lnTo>
                  <a:pt x="5937" y="1996"/>
                </a:lnTo>
                <a:close/>
                <a:moveTo>
                  <a:pt x="6107" y="5622"/>
                </a:moveTo>
                <a:lnTo>
                  <a:pt x="6059" y="5646"/>
                </a:lnTo>
                <a:lnTo>
                  <a:pt x="6010" y="5670"/>
                </a:lnTo>
                <a:lnTo>
                  <a:pt x="5961" y="5719"/>
                </a:lnTo>
                <a:lnTo>
                  <a:pt x="5888" y="5768"/>
                </a:lnTo>
                <a:lnTo>
                  <a:pt x="5815" y="5816"/>
                </a:lnTo>
                <a:lnTo>
                  <a:pt x="5767" y="5889"/>
                </a:lnTo>
                <a:lnTo>
                  <a:pt x="5718" y="5987"/>
                </a:lnTo>
                <a:lnTo>
                  <a:pt x="5669" y="6157"/>
                </a:lnTo>
                <a:lnTo>
                  <a:pt x="5669" y="6327"/>
                </a:lnTo>
                <a:lnTo>
                  <a:pt x="5669" y="6425"/>
                </a:lnTo>
                <a:lnTo>
                  <a:pt x="5718" y="6546"/>
                </a:lnTo>
                <a:lnTo>
                  <a:pt x="5767" y="6644"/>
                </a:lnTo>
                <a:lnTo>
                  <a:pt x="5815" y="6717"/>
                </a:lnTo>
                <a:lnTo>
                  <a:pt x="5888" y="6790"/>
                </a:lnTo>
                <a:lnTo>
                  <a:pt x="5986" y="6863"/>
                </a:lnTo>
                <a:lnTo>
                  <a:pt x="6083" y="6911"/>
                </a:lnTo>
                <a:lnTo>
                  <a:pt x="6180" y="6936"/>
                </a:lnTo>
                <a:lnTo>
                  <a:pt x="6326" y="6936"/>
                </a:lnTo>
                <a:lnTo>
                  <a:pt x="6399" y="6911"/>
                </a:lnTo>
                <a:lnTo>
                  <a:pt x="6448" y="6863"/>
                </a:lnTo>
                <a:lnTo>
                  <a:pt x="6570" y="6717"/>
                </a:lnTo>
                <a:lnTo>
                  <a:pt x="6643" y="6546"/>
                </a:lnTo>
                <a:lnTo>
                  <a:pt x="6667" y="6352"/>
                </a:lnTo>
                <a:lnTo>
                  <a:pt x="6667" y="6157"/>
                </a:lnTo>
                <a:lnTo>
                  <a:pt x="6618" y="5962"/>
                </a:lnTo>
                <a:lnTo>
                  <a:pt x="6594" y="5889"/>
                </a:lnTo>
                <a:lnTo>
                  <a:pt x="6521" y="5792"/>
                </a:lnTo>
                <a:lnTo>
                  <a:pt x="6472" y="5719"/>
                </a:lnTo>
                <a:lnTo>
                  <a:pt x="6375" y="5670"/>
                </a:lnTo>
                <a:lnTo>
                  <a:pt x="6302" y="5622"/>
                </a:lnTo>
                <a:close/>
                <a:moveTo>
                  <a:pt x="9368" y="5622"/>
                </a:moveTo>
                <a:lnTo>
                  <a:pt x="9319" y="5646"/>
                </a:lnTo>
                <a:lnTo>
                  <a:pt x="9271" y="5670"/>
                </a:lnTo>
                <a:lnTo>
                  <a:pt x="9222" y="5719"/>
                </a:lnTo>
                <a:lnTo>
                  <a:pt x="9149" y="5768"/>
                </a:lnTo>
                <a:lnTo>
                  <a:pt x="9076" y="5816"/>
                </a:lnTo>
                <a:lnTo>
                  <a:pt x="9027" y="5889"/>
                </a:lnTo>
                <a:lnTo>
                  <a:pt x="8979" y="5987"/>
                </a:lnTo>
                <a:lnTo>
                  <a:pt x="8930" y="6157"/>
                </a:lnTo>
                <a:lnTo>
                  <a:pt x="8930" y="6327"/>
                </a:lnTo>
                <a:lnTo>
                  <a:pt x="8930" y="6425"/>
                </a:lnTo>
                <a:lnTo>
                  <a:pt x="8979" y="6546"/>
                </a:lnTo>
                <a:lnTo>
                  <a:pt x="9027" y="6644"/>
                </a:lnTo>
                <a:lnTo>
                  <a:pt x="9076" y="6717"/>
                </a:lnTo>
                <a:lnTo>
                  <a:pt x="9149" y="6790"/>
                </a:lnTo>
                <a:lnTo>
                  <a:pt x="9246" y="6863"/>
                </a:lnTo>
                <a:lnTo>
                  <a:pt x="9344" y="6911"/>
                </a:lnTo>
                <a:lnTo>
                  <a:pt x="9441" y="6936"/>
                </a:lnTo>
                <a:lnTo>
                  <a:pt x="9587" y="6936"/>
                </a:lnTo>
                <a:lnTo>
                  <a:pt x="9660" y="6911"/>
                </a:lnTo>
                <a:lnTo>
                  <a:pt x="9709" y="6863"/>
                </a:lnTo>
                <a:lnTo>
                  <a:pt x="9830" y="6717"/>
                </a:lnTo>
                <a:lnTo>
                  <a:pt x="9903" y="6546"/>
                </a:lnTo>
                <a:lnTo>
                  <a:pt x="9928" y="6352"/>
                </a:lnTo>
                <a:lnTo>
                  <a:pt x="9928" y="6157"/>
                </a:lnTo>
                <a:lnTo>
                  <a:pt x="9879" y="5962"/>
                </a:lnTo>
                <a:lnTo>
                  <a:pt x="9855" y="5889"/>
                </a:lnTo>
                <a:lnTo>
                  <a:pt x="9782" y="5792"/>
                </a:lnTo>
                <a:lnTo>
                  <a:pt x="9733" y="5719"/>
                </a:lnTo>
                <a:lnTo>
                  <a:pt x="9636" y="5670"/>
                </a:lnTo>
                <a:lnTo>
                  <a:pt x="9563" y="5622"/>
                </a:lnTo>
                <a:close/>
                <a:moveTo>
                  <a:pt x="7786" y="6765"/>
                </a:moveTo>
                <a:lnTo>
                  <a:pt x="7738" y="6814"/>
                </a:lnTo>
                <a:lnTo>
                  <a:pt x="7713" y="6863"/>
                </a:lnTo>
                <a:lnTo>
                  <a:pt x="7713" y="7082"/>
                </a:lnTo>
                <a:lnTo>
                  <a:pt x="7738" y="7301"/>
                </a:lnTo>
                <a:lnTo>
                  <a:pt x="7738" y="7520"/>
                </a:lnTo>
                <a:lnTo>
                  <a:pt x="7762" y="7739"/>
                </a:lnTo>
                <a:lnTo>
                  <a:pt x="7786" y="7787"/>
                </a:lnTo>
                <a:lnTo>
                  <a:pt x="7811" y="7812"/>
                </a:lnTo>
                <a:lnTo>
                  <a:pt x="7908" y="7860"/>
                </a:lnTo>
                <a:lnTo>
                  <a:pt x="7957" y="7836"/>
                </a:lnTo>
                <a:lnTo>
                  <a:pt x="8005" y="7836"/>
                </a:lnTo>
                <a:lnTo>
                  <a:pt x="8030" y="7787"/>
                </a:lnTo>
                <a:lnTo>
                  <a:pt x="8054" y="7739"/>
                </a:lnTo>
                <a:lnTo>
                  <a:pt x="8054" y="7641"/>
                </a:lnTo>
                <a:lnTo>
                  <a:pt x="8054" y="7520"/>
                </a:lnTo>
                <a:lnTo>
                  <a:pt x="8030" y="7301"/>
                </a:lnTo>
                <a:lnTo>
                  <a:pt x="7981" y="7057"/>
                </a:lnTo>
                <a:lnTo>
                  <a:pt x="7957" y="6936"/>
                </a:lnTo>
                <a:lnTo>
                  <a:pt x="7884" y="6814"/>
                </a:lnTo>
                <a:lnTo>
                  <a:pt x="7835" y="6765"/>
                </a:lnTo>
                <a:close/>
                <a:moveTo>
                  <a:pt x="8589" y="8274"/>
                </a:moveTo>
                <a:lnTo>
                  <a:pt x="8249" y="8371"/>
                </a:lnTo>
                <a:lnTo>
                  <a:pt x="7932" y="8444"/>
                </a:lnTo>
                <a:lnTo>
                  <a:pt x="7592" y="8469"/>
                </a:lnTo>
                <a:lnTo>
                  <a:pt x="7421" y="8469"/>
                </a:lnTo>
                <a:lnTo>
                  <a:pt x="7251" y="8444"/>
                </a:lnTo>
                <a:lnTo>
                  <a:pt x="7202" y="8469"/>
                </a:lnTo>
                <a:lnTo>
                  <a:pt x="7178" y="8469"/>
                </a:lnTo>
                <a:lnTo>
                  <a:pt x="7154" y="8517"/>
                </a:lnTo>
                <a:lnTo>
                  <a:pt x="7178" y="8542"/>
                </a:lnTo>
                <a:lnTo>
                  <a:pt x="7227" y="8639"/>
                </a:lnTo>
                <a:lnTo>
                  <a:pt x="7300" y="8688"/>
                </a:lnTo>
                <a:lnTo>
                  <a:pt x="7373" y="8761"/>
                </a:lnTo>
                <a:lnTo>
                  <a:pt x="7470" y="8785"/>
                </a:lnTo>
                <a:lnTo>
                  <a:pt x="7665" y="8834"/>
                </a:lnTo>
                <a:lnTo>
                  <a:pt x="7908" y="8834"/>
                </a:lnTo>
                <a:lnTo>
                  <a:pt x="8127" y="8809"/>
                </a:lnTo>
                <a:lnTo>
                  <a:pt x="8370" y="8761"/>
                </a:lnTo>
                <a:lnTo>
                  <a:pt x="8565" y="8712"/>
                </a:lnTo>
                <a:lnTo>
                  <a:pt x="8735" y="8639"/>
                </a:lnTo>
                <a:lnTo>
                  <a:pt x="8808" y="8590"/>
                </a:lnTo>
                <a:lnTo>
                  <a:pt x="8833" y="8542"/>
                </a:lnTo>
                <a:lnTo>
                  <a:pt x="8833" y="8469"/>
                </a:lnTo>
                <a:lnTo>
                  <a:pt x="8833" y="8396"/>
                </a:lnTo>
                <a:lnTo>
                  <a:pt x="8784" y="8347"/>
                </a:lnTo>
                <a:lnTo>
                  <a:pt x="8735" y="8298"/>
                </a:lnTo>
                <a:lnTo>
                  <a:pt x="8662" y="8274"/>
                </a:lnTo>
                <a:close/>
                <a:moveTo>
                  <a:pt x="6618" y="9928"/>
                </a:moveTo>
                <a:lnTo>
                  <a:pt x="6862" y="10026"/>
                </a:lnTo>
                <a:lnTo>
                  <a:pt x="7105" y="10099"/>
                </a:lnTo>
                <a:lnTo>
                  <a:pt x="7373" y="10172"/>
                </a:lnTo>
                <a:lnTo>
                  <a:pt x="7616" y="10220"/>
                </a:lnTo>
                <a:lnTo>
                  <a:pt x="7859" y="10245"/>
                </a:lnTo>
                <a:lnTo>
                  <a:pt x="8127" y="10269"/>
                </a:lnTo>
                <a:lnTo>
                  <a:pt x="8370" y="10245"/>
                </a:lnTo>
                <a:lnTo>
                  <a:pt x="8614" y="10220"/>
                </a:lnTo>
                <a:lnTo>
                  <a:pt x="8833" y="10172"/>
                </a:lnTo>
                <a:lnTo>
                  <a:pt x="9052" y="10123"/>
                </a:lnTo>
                <a:lnTo>
                  <a:pt x="9027" y="10366"/>
                </a:lnTo>
                <a:lnTo>
                  <a:pt x="8735" y="10391"/>
                </a:lnTo>
                <a:lnTo>
                  <a:pt x="8443" y="10415"/>
                </a:lnTo>
                <a:lnTo>
                  <a:pt x="8419" y="10415"/>
                </a:lnTo>
                <a:lnTo>
                  <a:pt x="8151" y="10391"/>
                </a:lnTo>
                <a:lnTo>
                  <a:pt x="8005" y="10391"/>
                </a:lnTo>
                <a:lnTo>
                  <a:pt x="7859" y="10415"/>
                </a:lnTo>
                <a:lnTo>
                  <a:pt x="7859" y="10439"/>
                </a:lnTo>
                <a:lnTo>
                  <a:pt x="7835" y="10464"/>
                </a:lnTo>
                <a:lnTo>
                  <a:pt x="7835" y="10512"/>
                </a:lnTo>
                <a:lnTo>
                  <a:pt x="7884" y="10585"/>
                </a:lnTo>
                <a:lnTo>
                  <a:pt x="7932" y="10610"/>
                </a:lnTo>
                <a:lnTo>
                  <a:pt x="8078" y="10683"/>
                </a:lnTo>
                <a:lnTo>
                  <a:pt x="8224" y="10707"/>
                </a:lnTo>
                <a:lnTo>
                  <a:pt x="8346" y="10731"/>
                </a:lnTo>
                <a:lnTo>
                  <a:pt x="8687" y="10731"/>
                </a:lnTo>
                <a:lnTo>
                  <a:pt x="8857" y="10707"/>
                </a:lnTo>
                <a:lnTo>
                  <a:pt x="9027" y="10683"/>
                </a:lnTo>
                <a:lnTo>
                  <a:pt x="9027" y="10804"/>
                </a:lnTo>
                <a:lnTo>
                  <a:pt x="8687" y="10853"/>
                </a:lnTo>
                <a:lnTo>
                  <a:pt x="8541" y="10877"/>
                </a:lnTo>
                <a:lnTo>
                  <a:pt x="8370" y="10902"/>
                </a:lnTo>
                <a:lnTo>
                  <a:pt x="7932" y="10902"/>
                </a:lnTo>
                <a:lnTo>
                  <a:pt x="7786" y="10950"/>
                </a:lnTo>
                <a:lnTo>
                  <a:pt x="7762" y="10999"/>
                </a:lnTo>
                <a:lnTo>
                  <a:pt x="7786" y="11023"/>
                </a:lnTo>
                <a:lnTo>
                  <a:pt x="7884" y="11121"/>
                </a:lnTo>
                <a:lnTo>
                  <a:pt x="8030" y="11194"/>
                </a:lnTo>
                <a:lnTo>
                  <a:pt x="8200" y="11242"/>
                </a:lnTo>
                <a:lnTo>
                  <a:pt x="8589" y="11242"/>
                </a:lnTo>
                <a:lnTo>
                  <a:pt x="8760" y="11218"/>
                </a:lnTo>
                <a:lnTo>
                  <a:pt x="8930" y="11194"/>
                </a:lnTo>
                <a:lnTo>
                  <a:pt x="9076" y="11121"/>
                </a:lnTo>
                <a:lnTo>
                  <a:pt x="9125" y="11218"/>
                </a:lnTo>
                <a:lnTo>
                  <a:pt x="8954" y="11291"/>
                </a:lnTo>
                <a:lnTo>
                  <a:pt x="8760" y="11340"/>
                </a:lnTo>
                <a:lnTo>
                  <a:pt x="8151" y="11461"/>
                </a:lnTo>
                <a:lnTo>
                  <a:pt x="8127" y="11461"/>
                </a:lnTo>
                <a:lnTo>
                  <a:pt x="8127" y="11486"/>
                </a:lnTo>
                <a:lnTo>
                  <a:pt x="8151" y="11510"/>
                </a:lnTo>
                <a:lnTo>
                  <a:pt x="8346" y="11583"/>
                </a:lnTo>
                <a:lnTo>
                  <a:pt x="8589" y="11607"/>
                </a:lnTo>
                <a:lnTo>
                  <a:pt x="8370" y="11656"/>
                </a:lnTo>
                <a:lnTo>
                  <a:pt x="8151" y="11680"/>
                </a:lnTo>
                <a:lnTo>
                  <a:pt x="7932" y="11680"/>
                </a:lnTo>
                <a:lnTo>
                  <a:pt x="7713" y="11656"/>
                </a:lnTo>
                <a:lnTo>
                  <a:pt x="7421" y="11632"/>
                </a:lnTo>
                <a:lnTo>
                  <a:pt x="7129" y="11559"/>
                </a:lnTo>
                <a:lnTo>
                  <a:pt x="6862" y="11461"/>
                </a:lnTo>
                <a:lnTo>
                  <a:pt x="6740" y="11388"/>
                </a:lnTo>
                <a:lnTo>
                  <a:pt x="6618" y="11291"/>
                </a:lnTo>
                <a:lnTo>
                  <a:pt x="6594" y="11242"/>
                </a:lnTo>
                <a:lnTo>
                  <a:pt x="6667" y="11194"/>
                </a:lnTo>
                <a:lnTo>
                  <a:pt x="6716" y="11121"/>
                </a:lnTo>
                <a:lnTo>
                  <a:pt x="6716" y="11023"/>
                </a:lnTo>
                <a:lnTo>
                  <a:pt x="6716" y="10950"/>
                </a:lnTo>
                <a:lnTo>
                  <a:pt x="6667" y="10804"/>
                </a:lnTo>
                <a:lnTo>
                  <a:pt x="6618" y="10610"/>
                </a:lnTo>
                <a:lnTo>
                  <a:pt x="6594" y="10415"/>
                </a:lnTo>
                <a:lnTo>
                  <a:pt x="6594" y="10245"/>
                </a:lnTo>
                <a:lnTo>
                  <a:pt x="6618" y="10074"/>
                </a:lnTo>
                <a:lnTo>
                  <a:pt x="6643" y="9977"/>
                </a:lnTo>
                <a:lnTo>
                  <a:pt x="6643" y="9953"/>
                </a:lnTo>
                <a:lnTo>
                  <a:pt x="6618" y="10001"/>
                </a:lnTo>
                <a:lnTo>
                  <a:pt x="6618" y="9928"/>
                </a:lnTo>
                <a:close/>
                <a:moveTo>
                  <a:pt x="9636" y="11218"/>
                </a:moveTo>
                <a:lnTo>
                  <a:pt x="9782" y="11291"/>
                </a:lnTo>
                <a:lnTo>
                  <a:pt x="9928" y="11364"/>
                </a:lnTo>
                <a:lnTo>
                  <a:pt x="9855" y="11510"/>
                </a:lnTo>
                <a:lnTo>
                  <a:pt x="9757" y="11632"/>
                </a:lnTo>
                <a:lnTo>
                  <a:pt x="9636" y="11778"/>
                </a:lnTo>
                <a:lnTo>
                  <a:pt x="9514" y="11875"/>
                </a:lnTo>
                <a:lnTo>
                  <a:pt x="9246" y="12070"/>
                </a:lnTo>
                <a:lnTo>
                  <a:pt x="8930" y="12240"/>
                </a:lnTo>
                <a:lnTo>
                  <a:pt x="8589" y="12362"/>
                </a:lnTo>
                <a:lnTo>
                  <a:pt x="8249" y="12435"/>
                </a:lnTo>
                <a:lnTo>
                  <a:pt x="7908" y="12483"/>
                </a:lnTo>
                <a:lnTo>
                  <a:pt x="7592" y="12508"/>
                </a:lnTo>
                <a:lnTo>
                  <a:pt x="7227" y="12508"/>
                </a:lnTo>
                <a:lnTo>
                  <a:pt x="6886" y="12459"/>
                </a:lnTo>
                <a:lnTo>
                  <a:pt x="6521" y="12362"/>
                </a:lnTo>
                <a:lnTo>
                  <a:pt x="6375" y="12289"/>
                </a:lnTo>
                <a:lnTo>
                  <a:pt x="6205" y="12216"/>
                </a:lnTo>
                <a:lnTo>
                  <a:pt x="6083" y="12118"/>
                </a:lnTo>
                <a:lnTo>
                  <a:pt x="5986" y="12021"/>
                </a:lnTo>
                <a:lnTo>
                  <a:pt x="5888" y="11924"/>
                </a:lnTo>
                <a:lnTo>
                  <a:pt x="5815" y="11826"/>
                </a:lnTo>
                <a:lnTo>
                  <a:pt x="5694" y="11583"/>
                </a:lnTo>
                <a:lnTo>
                  <a:pt x="5572" y="11315"/>
                </a:lnTo>
                <a:lnTo>
                  <a:pt x="5645" y="11291"/>
                </a:lnTo>
                <a:lnTo>
                  <a:pt x="5840" y="11267"/>
                </a:lnTo>
                <a:lnTo>
                  <a:pt x="6107" y="11242"/>
                </a:lnTo>
                <a:lnTo>
                  <a:pt x="6180" y="11364"/>
                </a:lnTo>
                <a:lnTo>
                  <a:pt x="6278" y="11486"/>
                </a:lnTo>
                <a:lnTo>
                  <a:pt x="6448" y="11656"/>
                </a:lnTo>
                <a:lnTo>
                  <a:pt x="6594" y="11753"/>
                </a:lnTo>
                <a:lnTo>
                  <a:pt x="6764" y="11851"/>
                </a:lnTo>
                <a:lnTo>
                  <a:pt x="7105" y="11972"/>
                </a:lnTo>
                <a:lnTo>
                  <a:pt x="7446" y="12045"/>
                </a:lnTo>
                <a:lnTo>
                  <a:pt x="7811" y="12094"/>
                </a:lnTo>
                <a:lnTo>
                  <a:pt x="8151" y="12094"/>
                </a:lnTo>
                <a:lnTo>
                  <a:pt x="8492" y="12070"/>
                </a:lnTo>
                <a:lnTo>
                  <a:pt x="8833" y="11972"/>
                </a:lnTo>
                <a:lnTo>
                  <a:pt x="9003" y="11924"/>
                </a:lnTo>
                <a:lnTo>
                  <a:pt x="9173" y="11851"/>
                </a:lnTo>
                <a:lnTo>
                  <a:pt x="9295" y="11753"/>
                </a:lnTo>
                <a:lnTo>
                  <a:pt x="9441" y="11607"/>
                </a:lnTo>
                <a:lnTo>
                  <a:pt x="9563" y="11461"/>
                </a:lnTo>
                <a:lnTo>
                  <a:pt x="9587" y="11364"/>
                </a:lnTo>
                <a:lnTo>
                  <a:pt x="9611" y="11291"/>
                </a:lnTo>
                <a:lnTo>
                  <a:pt x="9636" y="11218"/>
                </a:lnTo>
                <a:close/>
                <a:moveTo>
                  <a:pt x="5231" y="11437"/>
                </a:moveTo>
                <a:lnTo>
                  <a:pt x="5231" y="11583"/>
                </a:lnTo>
                <a:lnTo>
                  <a:pt x="5280" y="11729"/>
                </a:lnTo>
                <a:lnTo>
                  <a:pt x="5329" y="11875"/>
                </a:lnTo>
                <a:lnTo>
                  <a:pt x="5402" y="12021"/>
                </a:lnTo>
                <a:lnTo>
                  <a:pt x="5596" y="12264"/>
                </a:lnTo>
                <a:lnTo>
                  <a:pt x="5815" y="12459"/>
                </a:lnTo>
                <a:lnTo>
                  <a:pt x="6010" y="12581"/>
                </a:lnTo>
                <a:lnTo>
                  <a:pt x="6205" y="12702"/>
                </a:lnTo>
                <a:lnTo>
                  <a:pt x="6399" y="12775"/>
                </a:lnTo>
                <a:lnTo>
                  <a:pt x="6618" y="12848"/>
                </a:lnTo>
                <a:lnTo>
                  <a:pt x="6837" y="12897"/>
                </a:lnTo>
                <a:lnTo>
                  <a:pt x="7056" y="12946"/>
                </a:lnTo>
                <a:lnTo>
                  <a:pt x="7494" y="12970"/>
                </a:lnTo>
                <a:lnTo>
                  <a:pt x="7908" y="12946"/>
                </a:lnTo>
                <a:lnTo>
                  <a:pt x="8322" y="12897"/>
                </a:lnTo>
                <a:lnTo>
                  <a:pt x="8760" y="12775"/>
                </a:lnTo>
                <a:lnTo>
                  <a:pt x="9149" y="12629"/>
                </a:lnTo>
                <a:lnTo>
                  <a:pt x="9344" y="12532"/>
                </a:lnTo>
                <a:lnTo>
                  <a:pt x="9538" y="12410"/>
                </a:lnTo>
                <a:lnTo>
                  <a:pt x="9709" y="12289"/>
                </a:lnTo>
                <a:lnTo>
                  <a:pt x="9879" y="12143"/>
                </a:lnTo>
                <a:lnTo>
                  <a:pt x="10025" y="11997"/>
                </a:lnTo>
                <a:lnTo>
                  <a:pt x="10147" y="11851"/>
                </a:lnTo>
                <a:lnTo>
                  <a:pt x="10268" y="11656"/>
                </a:lnTo>
                <a:lnTo>
                  <a:pt x="10366" y="11486"/>
                </a:lnTo>
                <a:lnTo>
                  <a:pt x="10950" y="11583"/>
                </a:lnTo>
                <a:lnTo>
                  <a:pt x="10974" y="11583"/>
                </a:lnTo>
                <a:lnTo>
                  <a:pt x="10828" y="11680"/>
                </a:lnTo>
                <a:lnTo>
                  <a:pt x="10658" y="11778"/>
                </a:lnTo>
                <a:lnTo>
                  <a:pt x="10512" y="11899"/>
                </a:lnTo>
                <a:lnTo>
                  <a:pt x="10366" y="12045"/>
                </a:lnTo>
                <a:lnTo>
                  <a:pt x="10317" y="12118"/>
                </a:lnTo>
                <a:lnTo>
                  <a:pt x="10293" y="12216"/>
                </a:lnTo>
                <a:lnTo>
                  <a:pt x="10439" y="12167"/>
                </a:lnTo>
                <a:lnTo>
                  <a:pt x="10585" y="12094"/>
                </a:lnTo>
                <a:lnTo>
                  <a:pt x="10852" y="11924"/>
                </a:lnTo>
                <a:lnTo>
                  <a:pt x="11193" y="11778"/>
                </a:lnTo>
                <a:lnTo>
                  <a:pt x="11315" y="11753"/>
                </a:lnTo>
                <a:lnTo>
                  <a:pt x="11436" y="11705"/>
                </a:lnTo>
                <a:lnTo>
                  <a:pt x="11461" y="11680"/>
                </a:lnTo>
                <a:lnTo>
                  <a:pt x="12020" y="11851"/>
                </a:lnTo>
                <a:lnTo>
                  <a:pt x="11728" y="11948"/>
                </a:lnTo>
                <a:lnTo>
                  <a:pt x="11436" y="12070"/>
                </a:lnTo>
                <a:lnTo>
                  <a:pt x="11144" y="12191"/>
                </a:lnTo>
                <a:lnTo>
                  <a:pt x="10877" y="12362"/>
                </a:lnTo>
                <a:lnTo>
                  <a:pt x="10633" y="12532"/>
                </a:lnTo>
                <a:lnTo>
                  <a:pt x="10609" y="12556"/>
                </a:lnTo>
                <a:lnTo>
                  <a:pt x="10633" y="12581"/>
                </a:lnTo>
                <a:lnTo>
                  <a:pt x="11144" y="12386"/>
                </a:lnTo>
                <a:lnTo>
                  <a:pt x="11655" y="12216"/>
                </a:lnTo>
                <a:lnTo>
                  <a:pt x="11874" y="12167"/>
                </a:lnTo>
                <a:lnTo>
                  <a:pt x="12093" y="12118"/>
                </a:lnTo>
                <a:lnTo>
                  <a:pt x="12312" y="12094"/>
                </a:lnTo>
                <a:lnTo>
                  <a:pt x="12531" y="12021"/>
                </a:lnTo>
                <a:lnTo>
                  <a:pt x="12969" y="12216"/>
                </a:lnTo>
                <a:lnTo>
                  <a:pt x="12726" y="12289"/>
                </a:lnTo>
                <a:lnTo>
                  <a:pt x="12507" y="12386"/>
                </a:lnTo>
                <a:lnTo>
                  <a:pt x="11874" y="12654"/>
                </a:lnTo>
                <a:lnTo>
                  <a:pt x="11582" y="12800"/>
                </a:lnTo>
                <a:lnTo>
                  <a:pt x="11266" y="12897"/>
                </a:lnTo>
                <a:lnTo>
                  <a:pt x="11242" y="12921"/>
                </a:lnTo>
                <a:lnTo>
                  <a:pt x="11217" y="12946"/>
                </a:lnTo>
                <a:lnTo>
                  <a:pt x="11242" y="12970"/>
                </a:lnTo>
                <a:lnTo>
                  <a:pt x="11266" y="12994"/>
                </a:lnTo>
                <a:lnTo>
                  <a:pt x="11850" y="12873"/>
                </a:lnTo>
                <a:lnTo>
                  <a:pt x="12458" y="12727"/>
                </a:lnTo>
                <a:lnTo>
                  <a:pt x="12677" y="12678"/>
                </a:lnTo>
                <a:lnTo>
                  <a:pt x="12920" y="12629"/>
                </a:lnTo>
                <a:lnTo>
                  <a:pt x="13164" y="12556"/>
                </a:lnTo>
                <a:lnTo>
                  <a:pt x="13285" y="12508"/>
                </a:lnTo>
                <a:lnTo>
                  <a:pt x="13383" y="12459"/>
                </a:lnTo>
                <a:lnTo>
                  <a:pt x="13626" y="12629"/>
                </a:lnTo>
                <a:lnTo>
                  <a:pt x="13869" y="12824"/>
                </a:lnTo>
                <a:lnTo>
                  <a:pt x="13602" y="12873"/>
                </a:lnTo>
                <a:lnTo>
                  <a:pt x="12847" y="13067"/>
                </a:lnTo>
                <a:lnTo>
                  <a:pt x="12482" y="13165"/>
                </a:lnTo>
                <a:lnTo>
                  <a:pt x="12142" y="13286"/>
                </a:lnTo>
                <a:lnTo>
                  <a:pt x="12093" y="13335"/>
                </a:lnTo>
                <a:lnTo>
                  <a:pt x="12117" y="13359"/>
                </a:lnTo>
                <a:lnTo>
                  <a:pt x="12263" y="13408"/>
                </a:lnTo>
                <a:lnTo>
                  <a:pt x="12409" y="13432"/>
                </a:lnTo>
                <a:lnTo>
                  <a:pt x="12531" y="13457"/>
                </a:lnTo>
                <a:lnTo>
                  <a:pt x="12677" y="13432"/>
                </a:lnTo>
                <a:lnTo>
                  <a:pt x="12969" y="13408"/>
                </a:lnTo>
                <a:lnTo>
                  <a:pt x="13237" y="13335"/>
                </a:lnTo>
                <a:lnTo>
                  <a:pt x="13675" y="13238"/>
                </a:lnTo>
                <a:lnTo>
                  <a:pt x="13869" y="13189"/>
                </a:lnTo>
                <a:lnTo>
                  <a:pt x="14088" y="13165"/>
                </a:lnTo>
                <a:lnTo>
                  <a:pt x="14186" y="13140"/>
                </a:lnTo>
                <a:lnTo>
                  <a:pt x="14356" y="13335"/>
                </a:lnTo>
                <a:lnTo>
                  <a:pt x="14502" y="13530"/>
                </a:lnTo>
                <a:lnTo>
                  <a:pt x="14186" y="13554"/>
                </a:lnTo>
                <a:lnTo>
                  <a:pt x="13845" y="13578"/>
                </a:lnTo>
                <a:lnTo>
                  <a:pt x="13529" y="13627"/>
                </a:lnTo>
                <a:lnTo>
                  <a:pt x="13212" y="13676"/>
                </a:lnTo>
                <a:lnTo>
                  <a:pt x="13042" y="13724"/>
                </a:lnTo>
                <a:lnTo>
                  <a:pt x="12896" y="13773"/>
                </a:lnTo>
                <a:lnTo>
                  <a:pt x="12872" y="13797"/>
                </a:lnTo>
                <a:lnTo>
                  <a:pt x="12872" y="13822"/>
                </a:lnTo>
                <a:lnTo>
                  <a:pt x="12896" y="13846"/>
                </a:lnTo>
                <a:lnTo>
                  <a:pt x="12896" y="13870"/>
                </a:lnTo>
                <a:lnTo>
                  <a:pt x="13188" y="13919"/>
                </a:lnTo>
                <a:lnTo>
                  <a:pt x="13456" y="13943"/>
                </a:lnTo>
                <a:lnTo>
                  <a:pt x="13991" y="13919"/>
                </a:lnTo>
                <a:lnTo>
                  <a:pt x="14745" y="13919"/>
                </a:lnTo>
                <a:lnTo>
                  <a:pt x="14916" y="14284"/>
                </a:lnTo>
                <a:lnTo>
                  <a:pt x="14405" y="14308"/>
                </a:lnTo>
                <a:lnTo>
                  <a:pt x="13821" y="14308"/>
                </a:lnTo>
                <a:lnTo>
                  <a:pt x="13529" y="14333"/>
                </a:lnTo>
                <a:lnTo>
                  <a:pt x="13383" y="14357"/>
                </a:lnTo>
                <a:lnTo>
                  <a:pt x="13237" y="14381"/>
                </a:lnTo>
                <a:lnTo>
                  <a:pt x="13212" y="14406"/>
                </a:lnTo>
                <a:lnTo>
                  <a:pt x="13188" y="14454"/>
                </a:lnTo>
                <a:lnTo>
                  <a:pt x="13212" y="14503"/>
                </a:lnTo>
                <a:lnTo>
                  <a:pt x="13237" y="14527"/>
                </a:lnTo>
                <a:lnTo>
                  <a:pt x="13529" y="14600"/>
                </a:lnTo>
                <a:lnTo>
                  <a:pt x="13821" y="14625"/>
                </a:lnTo>
                <a:lnTo>
                  <a:pt x="14721" y="14625"/>
                </a:lnTo>
                <a:lnTo>
                  <a:pt x="15037" y="14600"/>
                </a:lnTo>
                <a:lnTo>
                  <a:pt x="15110" y="14868"/>
                </a:lnTo>
                <a:lnTo>
                  <a:pt x="15159" y="15136"/>
                </a:lnTo>
                <a:lnTo>
                  <a:pt x="14989" y="15087"/>
                </a:lnTo>
                <a:lnTo>
                  <a:pt x="14818" y="15087"/>
                </a:lnTo>
                <a:lnTo>
                  <a:pt x="14453" y="15063"/>
                </a:lnTo>
                <a:lnTo>
                  <a:pt x="14234" y="15063"/>
                </a:lnTo>
                <a:lnTo>
                  <a:pt x="13991" y="15087"/>
                </a:lnTo>
                <a:lnTo>
                  <a:pt x="13772" y="15111"/>
                </a:lnTo>
                <a:lnTo>
                  <a:pt x="13529" y="15184"/>
                </a:lnTo>
                <a:lnTo>
                  <a:pt x="13504" y="15209"/>
                </a:lnTo>
                <a:lnTo>
                  <a:pt x="13504" y="15233"/>
                </a:lnTo>
                <a:lnTo>
                  <a:pt x="13504" y="15282"/>
                </a:lnTo>
                <a:lnTo>
                  <a:pt x="13553" y="15282"/>
                </a:lnTo>
                <a:lnTo>
                  <a:pt x="14015" y="15306"/>
                </a:lnTo>
                <a:lnTo>
                  <a:pt x="14453" y="15330"/>
                </a:lnTo>
                <a:lnTo>
                  <a:pt x="14843" y="15355"/>
                </a:lnTo>
                <a:lnTo>
                  <a:pt x="15013" y="15355"/>
                </a:lnTo>
                <a:lnTo>
                  <a:pt x="15183" y="15330"/>
                </a:lnTo>
                <a:lnTo>
                  <a:pt x="15183" y="15330"/>
                </a:lnTo>
                <a:lnTo>
                  <a:pt x="15086" y="15355"/>
                </a:lnTo>
                <a:lnTo>
                  <a:pt x="14794" y="15452"/>
                </a:lnTo>
                <a:lnTo>
                  <a:pt x="14502" y="15549"/>
                </a:lnTo>
                <a:lnTo>
                  <a:pt x="13918" y="15671"/>
                </a:lnTo>
                <a:lnTo>
                  <a:pt x="13310" y="15768"/>
                </a:lnTo>
                <a:lnTo>
                  <a:pt x="12701" y="15841"/>
                </a:lnTo>
                <a:lnTo>
                  <a:pt x="12677" y="15720"/>
                </a:lnTo>
                <a:lnTo>
                  <a:pt x="12653" y="15525"/>
                </a:lnTo>
                <a:lnTo>
                  <a:pt x="12628" y="15428"/>
                </a:lnTo>
                <a:lnTo>
                  <a:pt x="12555" y="15330"/>
                </a:lnTo>
                <a:lnTo>
                  <a:pt x="12482" y="15257"/>
                </a:lnTo>
                <a:lnTo>
                  <a:pt x="12385" y="15233"/>
                </a:lnTo>
                <a:lnTo>
                  <a:pt x="12288" y="15257"/>
                </a:lnTo>
                <a:lnTo>
                  <a:pt x="12215" y="15330"/>
                </a:lnTo>
                <a:lnTo>
                  <a:pt x="12166" y="15428"/>
                </a:lnTo>
                <a:lnTo>
                  <a:pt x="12142" y="15525"/>
                </a:lnTo>
                <a:lnTo>
                  <a:pt x="12142" y="15720"/>
                </a:lnTo>
                <a:lnTo>
                  <a:pt x="12142" y="15890"/>
                </a:lnTo>
                <a:lnTo>
                  <a:pt x="11801" y="15939"/>
                </a:lnTo>
                <a:lnTo>
                  <a:pt x="11290" y="15987"/>
                </a:lnTo>
                <a:lnTo>
                  <a:pt x="10755" y="16036"/>
                </a:lnTo>
                <a:lnTo>
                  <a:pt x="9709" y="16085"/>
                </a:lnTo>
                <a:lnTo>
                  <a:pt x="7592" y="16085"/>
                </a:lnTo>
                <a:lnTo>
                  <a:pt x="6521" y="16060"/>
                </a:lnTo>
                <a:lnTo>
                  <a:pt x="5475" y="16012"/>
                </a:lnTo>
                <a:lnTo>
                  <a:pt x="4428" y="15939"/>
                </a:lnTo>
                <a:lnTo>
                  <a:pt x="3382" y="15841"/>
                </a:lnTo>
                <a:lnTo>
                  <a:pt x="3236" y="15817"/>
                </a:lnTo>
                <a:lnTo>
                  <a:pt x="3236" y="15768"/>
                </a:lnTo>
                <a:lnTo>
                  <a:pt x="3236" y="15671"/>
                </a:lnTo>
                <a:lnTo>
                  <a:pt x="3212" y="15622"/>
                </a:lnTo>
                <a:lnTo>
                  <a:pt x="3212" y="15574"/>
                </a:lnTo>
                <a:lnTo>
                  <a:pt x="3236" y="15403"/>
                </a:lnTo>
                <a:lnTo>
                  <a:pt x="3236" y="15306"/>
                </a:lnTo>
                <a:lnTo>
                  <a:pt x="3212" y="15209"/>
                </a:lnTo>
                <a:lnTo>
                  <a:pt x="3163" y="15136"/>
                </a:lnTo>
                <a:lnTo>
                  <a:pt x="3090" y="15087"/>
                </a:lnTo>
                <a:lnTo>
                  <a:pt x="3017" y="15087"/>
                </a:lnTo>
                <a:lnTo>
                  <a:pt x="2920" y="15111"/>
                </a:lnTo>
                <a:lnTo>
                  <a:pt x="2823" y="15209"/>
                </a:lnTo>
                <a:lnTo>
                  <a:pt x="2750" y="15330"/>
                </a:lnTo>
                <a:lnTo>
                  <a:pt x="2725" y="15452"/>
                </a:lnTo>
                <a:lnTo>
                  <a:pt x="2701" y="15598"/>
                </a:lnTo>
                <a:lnTo>
                  <a:pt x="2701" y="15695"/>
                </a:lnTo>
                <a:lnTo>
                  <a:pt x="2141" y="15525"/>
                </a:lnTo>
                <a:lnTo>
                  <a:pt x="1582" y="15355"/>
                </a:lnTo>
                <a:lnTo>
                  <a:pt x="1314" y="15282"/>
                </a:lnTo>
                <a:lnTo>
                  <a:pt x="1046" y="15257"/>
                </a:lnTo>
                <a:lnTo>
                  <a:pt x="754" y="15233"/>
                </a:lnTo>
                <a:lnTo>
                  <a:pt x="487" y="15257"/>
                </a:lnTo>
                <a:lnTo>
                  <a:pt x="462" y="15038"/>
                </a:lnTo>
                <a:lnTo>
                  <a:pt x="487" y="14844"/>
                </a:lnTo>
                <a:lnTo>
                  <a:pt x="511" y="14625"/>
                </a:lnTo>
                <a:lnTo>
                  <a:pt x="584" y="14430"/>
                </a:lnTo>
                <a:lnTo>
                  <a:pt x="657" y="14235"/>
                </a:lnTo>
                <a:lnTo>
                  <a:pt x="754" y="14041"/>
                </a:lnTo>
                <a:lnTo>
                  <a:pt x="852" y="13870"/>
                </a:lnTo>
                <a:lnTo>
                  <a:pt x="973" y="13676"/>
                </a:lnTo>
                <a:lnTo>
                  <a:pt x="1241" y="13359"/>
                </a:lnTo>
                <a:lnTo>
                  <a:pt x="1557" y="13043"/>
                </a:lnTo>
                <a:lnTo>
                  <a:pt x="1874" y="12775"/>
                </a:lnTo>
                <a:lnTo>
                  <a:pt x="2190" y="12532"/>
                </a:lnTo>
                <a:lnTo>
                  <a:pt x="2409" y="12386"/>
                </a:lnTo>
                <a:lnTo>
                  <a:pt x="2604" y="12289"/>
                </a:lnTo>
                <a:lnTo>
                  <a:pt x="3042" y="12070"/>
                </a:lnTo>
                <a:lnTo>
                  <a:pt x="3480" y="11924"/>
                </a:lnTo>
                <a:lnTo>
                  <a:pt x="3942" y="11778"/>
                </a:lnTo>
                <a:lnTo>
                  <a:pt x="4234" y="11680"/>
                </a:lnTo>
                <a:lnTo>
                  <a:pt x="4574" y="11607"/>
                </a:lnTo>
                <a:lnTo>
                  <a:pt x="5231" y="11437"/>
                </a:lnTo>
                <a:close/>
                <a:moveTo>
                  <a:pt x="8200" y="1"/>
                </a:moveTo>
                <a:lnTo>
                  <a:pt x="7811" y="50"/>
                </a:lnTo>
                <a:lnTo>
                  <a:pt x="7470" y="123"/>
                </a:lnTo>
                <a:lnTo>
                  <a:pt x="7154" y="244"/>
                </a:lnTo>
                <a:lnTo>
                  <a:pt x="6667" y="463"/>
                </a:lnTo>
                <a:lnTo>
                  <a:pt x="6424" y="609"/>
                </a:lnTo>
                <a:lnTo>
                  <a:pt x="6278" y="731"/>
                </a:lnTo>
                <a:lnTo>
                  <a:pt x="6205" y="804"/>
                </a:lnTo>
                <a:lnTo>
                  <a:pt x="6180" y="853"/>
                </a:lnTo>
                <a:lnTo>
                  <a:pt x="6205" y="926"/>
                </a:lnTo>
                <a:lnTo>
                  <a:pt x="6253" y="974"/>
                </a:lnTo>
                <a:lnTo>
                  <a:pt x="6302" y="999"/>
                </a:lnTo>
                <a:lnTo>
                  <a:pt x="6472" y="999"/>
                </a:lnTo>
                <a:lnTo>
                  <a:pt x="6594" y="950"/>
                </a:lnTo>
                <a:lnTo>
                  <a:pt x="6716" y="877"/>
                </a:lnTo>
                <a:lnTo>
                  <a:pt x="7178" y="682"/>
                </a:lnTo>
                <a:lnTo>
                  <a:pt x="7421" y="585"/>
                </a:lnTo>
                <a:lnTo>
                  <a:pt x="7665" y="488"/>
                </a:lnTo>
                <a:lnTo>
                  <a:pt x="8005" y="439"/>
                </a:lnTo>
                <a:lnTo>
                  <a:pt x="8346" y="415"/>
                </a:lnTo>
                <a:lnTo>
                  <a:pt x="8735" y="439"/>
                </a:lnTo>
                <a:lnTo>
                  <a:pt x="9125" y="488"/>
                </a:lnTo>
                <a:lnTo>
                  <a:pt x="9490" y="585"/>
                </a:lnTo>
                <a:lnTo>
                  <a:pt x="9855" y="707"/>
                </a:lnTo>
                <a:lnTo>
                  <a:pt x="10195" y="828"/>
                </a:lnTo>
                <a:lnTo>
                  <a:pt x="10487" y="974"/>
                </a:lnTo>
                <a:lnTo>
                  <a:pt x="10706" y="1096"/>
                </a:lnTo>
                <a:lnTo>
                  <a:pt x="10877" y="1242"/>
                </a:lnTo>
                <a:lnTo>
                  <a:pt x="11023" y="1412"/>
                </a:lnTo>
                <a:lnTo>
                  <a:pt x="11169" y="1583"/>
                </a:lnTo>
                <a:lnTo>
                  <a:pt x="11290" y="1801"/>
                </a:lnTo>
                <a:lnTo>
                  <a:pt x="11388" y="1996"/>
                </a:lnTo>
                <a:lnTo>
                  <a:pt x="11485" y="2215"/>
                </a:lnTo>
                <a:lnTo>
                  <a:pt x="11558" y="2458"/>
                </a:lnTo>
                <a:lnTo>
                  <a:pt x="11655" y="2921"/>
                </a:lnTo>
                <a:lnTo>
                  <a:pt x="11728" y="3407"/>
                </a:lnTo>
                <a:lnTo>
                  <a:pt x="11753" y="3894"/>
                </a:lnTo>
                <a:lnTo>
                  <a:pt x="11753" y="4356"/>
                </a:lnTo>
                <a:lnTo>
                  <a:pt x="11217" y="4356"/>
                </a:lnTo>
                <a:lnTo>
                  <a:pt x="10974" y="4332"/>
                </a:lnTo>
                <a:lnTo>
                  <a:pt x="10731" y="4259"/>
                </a:lnTo>
                <a:lnTo>
                  <a:pt x="10487" y="4210"/>
                </a:lnTo>
                <a:lnTo>
                  <a:pt x="10244" y="4113"/>
                </a:lnTo>
                <a:lnTo>
                  <a:pt x="9782" y="3918"/>
                </a:lnTo>
                <a:lnTo>
                  <a:pt x="9319" y="3675"/>
                </a:lnTo>
                <a:lnTo>
                  <a:pt x="8881" y="3432"/>
                </a:lnTo>
                <a:lnTo>
                  <a:pt x="8419" y="3164"/>
                </a:lnTo>
                <a:lnTo>
                  <a:pt x="7981" y="2921"/>
                </a:lnTo>
                <a:lnTo>
                  <a:pt x="7908" y="2896"/>
                </a:lnTo>
                <a:lnTo>
                  <a:pt x="7835" y="2896"/>
                </a:lnTo>
                <a:lnTo>
                  <a:pt x="7786" y="2921"/>
                </a:lnTo>
                <a:lnTo>
                  <a:pt x="7738" y="2945"/>
                </a:lnTo>
                <a:lnTo>
                  <a:pt x="7689" y="2994"/>
                </a:lnTo>
                <a:lnTo>
                  <a:pt x="7665" y="3042"/>
                </a:lnTo>
                <a:lnTo>
                  <a:pt x="7640" y="3115"/>
                </a:lnTo>
                <a:lnTo>
                  <a:pt x="7640" y="3164"/>
                </a:lnTo>
                <a:lnTo>
                  <a:pt x="7713" y="3529"/>
                </a:lnTo>
                <a:lnTo>
                  <a:pt x="7786" y="3894"/>
                </a:lnTo>
                <a:lnTo>
                  <a:pt x="7640" y="3797"/>
                </a:lnTo>
                <a:lnTo>
                  <a:pt x="7494" y="3699"/>
                </a:lnTo>
                <a:lnTo>
                  <a:pt x="7202" y="3432"/>
                </a:lnTo>
                <a:lnTo>
                  <a:pt x="6959" y="3140"/>
                </a:lnTo>
                <a:lnTo>
                  <a:pt x="6740" y="2799"/>
                </a:lnTo>
                <a:lnTo>
                  <a:pt x="6545" y="2458"/>
                </a:lnTo>
                <a:lnTo>
                  <a:pt x="6424" y="2118"/>
                </a:lnTo>
                <a:lnTo>
                  <a:pt x="6399" y="1947"/>
                </a:lnTo>
                <a:lnTo>
                  <a:pt x="6375" y="1777"/>
                </a:lnTo>
                <a:lnTo>
                  <a:pt x="6375" y="1607"/>
                </a:lnTo>
                <a:lnTo>
                  <a:pt x="6399" y="1461"/>
                </a:lnTo>
                <a:lnTo>
                  <a:pt x="6399" y="1388"/>
                </a:lnTo>
                <a:lnTo>
                  <a:pt x="6399" y="1339"/>
                </a:lnTo>
                <a:lnTo>
                  <a:pt x="6351" y="1291"/>
                </a:lnTo>
                <a:lnTo>
                  <a:pt x="6302" y="1266"/>
                </a:lnTo>
                <a:lnTo>
                  <a:pt x="6205" y="1266"/>
                </a:lnTo>
                <a:lnTo>
                  <a:pt x="6156" y="1291"/>
                </a:lnTo>
                <a:lnTo>
                  <a:pt x="6107" y="1339"/>
                </a:lnTo>
                <a:lnTo>
                  <a:pt x="6034" y="1485"/>
                </a:lnTo>
                <a:lnTo>
                  <a:pt x="6010" y="1655"/>
                </a:lnTo>
                <a:lnTo>
                  <a:pt x="5815" y="1680"/>
                </a:lnTo>
                <a:lnTo>
                  <a:pt x="5645" y="1728"/>
                </a:lnTo>
                <a:lnTo>
                  <a:pt x="5475" y="1826"/>
                </a:lnTo>
                <a:lnTo>
                  <a:pt x="5304" y="1923"/>
                </a:lnTo>
                <a:lnTo>
                  <a:pt x="5085" y="2069"/>
                </a:lnTo>
                <a:lnTo>
                  <a:pt x="4891" y="2215"/>
                </a:lnTo>
                <a:lnTo>
                  <a:pt x="4720" y="2337"/>
                </a:lnTo>
                <a:lnTo>
                  <a:pt x="4647" y="2410"/>
                </a:lnTo>
                <a:lnTo>
                  <a:pt x="4599" y="2507"/>
                </a:lnTo>
                <a:lnTo>
                  <a:pt x="4574" y="2531"/>
                </a:lnTo>
                <a:lnTo>
                  <a:pt x="4599" y="2556"/>
                </a:lnTo>
                <a:lnTo>
                  <a:pt x="4623" y="2580"/>
                </a:lnTo>
                <a:lnTo>
                  <a:pt x="4647" y="2604"/>
                </a:lnTo>
                <a:lnTo>
                  <a:pt x="4745" y="2580"/>
                </a:lnTo>
                <a:lnTo>
                  <a:pt x="4818" y="2556"/>
                </a:lnTo>
                <a:lnTo>
                  <a:pt x="4988" y="2458"/>
                </a:lnTo>
                <a:lnTo>
                  <a:pt x="5280" y="2239"/>
                </a:lnTo>
                <a:lnTo>
                  <a:pt x="5621" y="1996"/>
                </a:lnTo>
                <a:lnTo>
                  <a:pt x="5986" y="1801"/>
                </a:lnTo>
                <a:lnTo>
                  <a:pt x="5986" y="1996"/>
                </a:lnTo>
                <a:lnTo>
                  <a:pt x="6034" y="2166"/>
                </a:lnTo>
                <a:lnTo>
                  <a:pt x="6083" y="2337"/>
                </a:lnTo>
                <a:lnTo>
                  <a:pt x="6156" y="2531"/>
                </a:lnTo>
                <a:lnTo>
                  <a:pt x="6302" y="2872"/>
                </a:lnTo>
                <a:lnTo>
                  <a:pt x="6472" y="3164"/>
                </a:lnTo>
                <a:lnTo>
                  <a:pt x="6618" y="3359"/>
                </a:lnTo>
                <a:lnTo>
                  <a:pt x="6764" y="3578"/>
                </a:lnTo>
                <a:lnTo>
                  <a:pt x="6959" y="3772"/>
                </a:lnTo>
                <a:lnTo>
                  <a:pt x="7129" y="3967"/>
                </a:lnTo>
                <a:lnTo>
                  <a:pt x="7348" y="4137"/>
                </a:lnTo>
                <a:lnTo>
                  <a:pt x="7567" y="4283"/>
                </a:lnTo>
                <a:lnTo>
                  <a:pt x="7811" y="4381"/>
                </a:lnTo>
                <a:lnTo>
                  <a:pt x="8054" y="4454"/>
                </a:lnTo>
                <a:lnTo>
                  <a:pt x="8151" y="4454"/>
                </a:lnTo>
                <a:lnTo>
                  <a:pt x="8249" y="4381"/>
                </a:lnTo>
                <a:lnTo>
                  <a:pt x="8297" y="4356"/>
                </a:lnTo>
                <a:lnTo>
                  <a:pt x="8322" y="4308"/>
                </a:lnTo>
                <a:lnTo>
                  <a:pt x="8322" y="4235"/>
                </a:lnTo>
                <a:lnTo>
                  <a:pt x="8322" y="4186"/>
                </a:lnTo>
                <a:lnTo>
                  <a:pt x="8151" y="3505"/>
                </a:lnTo>
                <a:lnTo>
                  <a:pt x="8151" y="3505"/>
                </a:lnTo>
                <a:lnTo>
                  <a:pt x="8881" y="3918"/>
                </a:lnTo>
                <a:lnTo>
                  <a:pt x="9587" y="4283"/>
                </a:lnTo>
                <a:lnTo>
                  <a:pt x="9952" y="4429"/>
                </a:lnTo>
                <a:lnTo>
                  <a:pt x="10317" y="4575"/>
                </a:lnTo>
                <a:lnTo>
                  <a:pt x="10682" y="4697"/>
                </a:lnTo>
                <a:lnTo>
                  <a:pt x="11071" y="4746"/>
                </a:lnTo>
                <a:lnTo>
                  <a:pt x="11169" y="4940"/>
                </a:lnTo>
                <a:lnTo>
                  <a:pt x="11242" y="5111"/>
                </a:lnTo>
                <a:lnTo>
                  <a:pt x="11266" y="5281"/>
                </a:lnTo>
                <a:lnTo>
                  <a:pt x="11266" y="5451"/>
                </a:lnTo>
                <a:lnTo>
                  <a:pt x="11242" y="5792"/>
                </a:lnTo>
                <a:lnTo>
                  <a:pt x="11266" y="5865"/>
                </a:lnTo>
                <a:lnTo>
                  <a:pt x="11315" y="5938"/>
                </a:lnTo>
                <a:lnTo>
                  <a:pt x="11363" y="5987"/>
                </a:lnTo>
                <a:lnTo>
                  <a:pt x="11509" y="5987"/>
                </a:lnTo>
                <a:lnTo>
                  <a:pt x="11582" y="5962"/>
                </a:lnTo>
                <a:lnTo>
                  <a:pt x="11631" y="5914"/>
                </a:lnTo>
                <a:lnTo>
                  <a:pt x="11655" y="5841"/>
                </a:lnTo>
                <a:lnTo>
                  <a:pt x="11704" y="5622"/>
                </a:lnTo>
                <a:lnTo>
                  <a:pt x="11704" y="5354"/>
                </a:lnTo>
                <a:lnTo>
                  <a:pt x="11680" y="5135"/>
                </a:lnTo>
                <a:lnTo>
                  <a:pt x="11607" y="4892"/>
                </a:lnTo>
                <a:lnTo>
                  <a:pt x="11558" y="4794"/>
                </a:lnTo>
                <a:lnTo>
                  <a:pt x="11680" y="4770"/>
                </a:lnTo>
                <a:lnTo>
                  <a:pt x="11801" y="4940"/>
                </a:lnTo>
                <a:lnTo>
                  <a:pt x="11923" y="5111"/>
                </a:lnTo>
                <a:lnTo>
                  <a:pt x="11996" y="5305"/>
                </a:lnTo>
                <a:lnTo>
                  <a:pt x="12044" y="5500"/>
                </a:lnTo>
                <a:lnTo>
                  <a:pt x="12069" y="5695"/>
                </a:lnTo>
                <a:lnTo>
                  <a:pt x="12093" y="5889"/>
                </a:lnTo>
                <a:lnTo>
                  <a:pt x="12069" y="6108"/>
                </a:lnTo>
                <a:lnTo>
                  <a:pt x="12044" y="6303"/>
                </a:lnTo>
                <a:lnTo>
                  <a:pt x="11996" y="6522"/>
                </a:lnTo>
                <a:lnTo>
                  <a:pt x="11899" y="6692"/>
                </a:lnTo>
                <a:lnTo>
                  <a:pt x="11801" y="6887"/>
                </a:lnTo>
                <a:lnTo>
                  <a:pt x="11655" y="7033"/>
                </a:lnTo>
                <a:lnTo>
                  <a:pt x="11631" y="7082"/>
                </a:lnTo>
                <a:lnTo>
                  <a:pt x="11631" y="6936"/>
                </a:lnTo>
                <a:lnTo>
                  <a:pt x="11631" y="6814"/>
                </a:lnTo>
                <a:lnTo>
                  <a:pt x="11582" y="6717"/>
                </a:lnTo>
                <a:lnTo>
                  <a:pt x="11509" y="6619"/>
                </a:lnTo>
                <a:lnTo>
                  <a:pt x="11436" y="6571"/>
                </a:lnTo>
                <a:lnTo>
                  <a:pt x="11290" y="6571"/>
                </a:lnTo>
                <a:lnTo>
                  <a:pt x="11242" y="6619"/>
                </a:lnTo>
                <a:lnTo>
                  <a:pt x="11193" y="6668"/>
                </a:lnTo>
                <a:lnTo>
                  <a:pt x="11169" y="6717"/>
                </a:lnTo>
                <a:lnTo>
                  <a:pt x="11169" y="6790"/>
                </a:lnTo>
                <a:lnTo>
                  <a:pt x="11193" y="6863"/>
                </a:lnTo>
                <a:lnTo>
                  <a:pt x="11169" y="6838"/>
                </a:lnTo>
                <a:lnTo>
                  <a:pt x="11144" y="6863"/>
                </a:lnTo>
                <a:lnTo>
                  <a:pt x="11144" y="6984"/>
                </a:lnTo>
                <a:lnTo>
                  <a:pt x="11071" y="7228"/>
                </a:lnTo>
                <a:lnTo>
                  <a:pt x="10974" y="7447"/>
                </a:lnTo>
                <a:lnTo>
                  <a:pt x="10755" y="7933"/>
                </a:lnTo>
                <a:lnTo>
                  <a:pt x="10487" y="8396"/>
                </a:lnTo>
                <a:lnTo>
                  <a:pt x="10317" y="8663"/>
                </a:lnTo>
                <a:lnTo>
                  <a:pt x="10098" y="8907"/>
                </a:lnTo>
                <a:lnTo>
                  <a:pt x="9879" y="9126"/>
                </a:lnTo>
                <a:lnTo>
                  <a:pt x="9611" y="9320"/>
                </a:lnTo>
                <a:lnTo>
                  <a:pt x="9344" y="9491"/>
                </a:lnTo>
                <a:lnTo>
                  <a:pt x="9052" y="9637"/>
                </a:lnTo>
                <a:lnTo>
                  <a:pt x="8735" y="9734"/>
                </a:lnTo>
                <a:lnTo>
                  <a:pt x="8419" y="9782"/>
                </a:lnTo>
                <a:lnTo>
                  <a:pt x="8078" y="9807"/>
                </a:lnTo>
                <a:lnTo>
                  <a:pt x="7738" y="9782"/>
                </a:lnTo>
                <a:lnTo>
                  <a:pt x="7397" y="9709"/>
                </a:lnTo>
                <a:lnTo>
                  <a:pt x="7056" y="9612"/>
                </a:lnTo>
                <a:lnTo>
                  <a:pt x="6716" y="9466"/>
                </a:lnTo>
                <a:lnTo>
                  <a:pt x="6424" y="9296"/>
                </a:lnTo>
                <a:lnTo>
                  <a:pt x="6107" y="9126"/>
                </a:lnTo>
                <a:lnTo>
                  <a:pt x="5840" y="8907"/>
                </a:lnTo>
                <a:lnTo>
                  <a:pt x="5596" y="8712"/>
                </a:lnTo>
                <a:lnTo>
                  <a:pt x="5377" y="8469"/>
                </a:lnTo>
                <a:lnTo>
                  <a:pt x="5158" y="8225"/>
                </a:lnTo>
                <a:lnTo>
                  <a:pt x="4988" y="7958"/>
                </a:lnTo>
                <a:lnTo>
                  <a:pt x="4891" y="7787"/>
                </a:lnTo>
                <a:lnTo>
                  <a:pt x="4818" y="7641"/>
                </a:lnTo>
                <a:lnTo>
                  <a:pt x="4696" y="7301"/>
                </a:lnTo>
                <a:lnTo>
                  <a:pt x="4599" y="6960"/>
                </a:lnTo>
                <a:lnTo>
                  <a:pt x="4477" y="6644"/>
                </a:lnTo>
                <a:lnTo>
                  <a:pt x="4428" y="6571"/>
                </a:lnTo>
                <a:lnTo>
                  <a:pt x="4355" y="6546"/>
                </a:lnTo>
                <a:lnTo>
                  <a:pt x="4282" y="6571"/>
                </a:lnTo>
                <a:lnTo>
                  <a:pt x="4258" y="6595"/>
                </a:lnTo>
                <a:lnTo>
                  <a:pt x="4234" y="6644"/>
                </a:lnTo>
                <a:lnTo>
                  <a:pt x="4209" y="6936"/>
                </a:lnTo>
                <a:lnTo>
                  <a:pt x="4234" y="7228"/>
                </a:lnTo>
                <a:lnTo>
                  <a:pt x="4088" y="7130"/>
                </a:lnTo>
                <a:lnTo>
                  <a:pt x="3966" y="7033"/>
                </a:lnTo>
                <a:lnTo>
                  <a:pt x="3845" y="6911"/>
                </a:lnTo>
                <a:lnTo>
                  <a:pt x="3772" y="6790"/>
                </a:lnTo>
                <a:lnTo>
                  <a:pt x="3699" y="6644"/>
                </a:lnTo>
                <a:lnTo>
                  <a:pt x="3650" y="6473"/>
                </a:lnTo>
                <a:lnTo>
                  <a:pt x="3577" y="6133"/>
                </a:lnTo>
                <a:lnTo>
                  <a:pt x="3553" y="5816"/>
                </a:lnTo>
                <a:lnTo>
                  <a:pt x="3577" y="5670"/>
                </a:lnTo>
                <a:lnTo>
                  <a:pt x="3601" y="5524"/>
                </a:lnTo>
                <a:lnTo>
                  <a:pt x="3650" y="5378"/>
                </a:lnTo>
                <a:lnTo>
                  <a:pt x="3699" y="5232"/>
                </a:lnTo>
                <a:lnTo>
                  <a:pt x="3772" y="5111"/>
                </a:lnTo>
                <a:lnTo>
                  <a:pt x="3893" y="5013"/>
                </a:lnTo>
                <a:lnTo>
                  <a:pt x="3942" y="5013"/>
                </a:lnTo>
                <a:lnTo>
                  <a:pt x="3918" y="5208"/>
                </a:lnTo>
                <a:lnTo>
                  <a:pt x="3942" y="5403"/>
                </a:lnTo>
                <a:lnTo>
                  <a:pt x="3966" y="5476"/>
                </a:lnTo>
                <a:lnTo>
                  <a:pt x="4015" y="5549"/>
                </a:lnTo>
                <a:lnTo>
                  <a:pt x="4063" y="5622"/>
                </a:lnTo>
                <a:lnTo>
                  <a:pt x="4136" y="5670"/>
                </a:lnTo>
                <a:lnTo>
                  <a:pt x="4209" y="5695"/>
                </a:lnTo>
                <a:lnTo>
                  <a:pt x="4258" y="5670"/>
                </a:lnTo>
                <a:lnTo>
                  <a:pt x="4307" y="5646"/>
                </a:lnTo>
                <a:lnTo>
                  <a:pt x="4355" y="5597"/>
                </a:lnTo>
                <a:lnTo>
                  <a:pt x="4355" y="5476"/>
                </a:lnTo>
                <a:lnTo>
                  <a:pt x="4355" y="5403"/>
                </a:lnTo>
                <a:lnTo>
                  <a:pt x="4307" y="5208"/>
                </a:lnTo>
                <a:lnTo>
                  <a:pt x="4331" y="5086"/>
                </a:lnTo>
                <a:lnTo>
                  <a:pt x="4355" y="4965"/>
                </a:lnTo>
                <a:lnTo>
                  <a:pt x="4453" y="4746"/>
                </a:lnTo>
                <a:lnTo>
                  <a:pt x="4550" y="4575"/>
                </a:lnTo>
                <a:lnTo>
                  <a:pt x="4647" y="4405"/>
                </a:lnTo>
                <a:lnTo>
                  <a:pt x="5085" y="4016"/>
                </a:lnTo>
                <a:lnTo>
                  <a:pt x="5377" y="3748"/>
                </a:lnTo>
                <a:lnTo>
                  <a:pt x="5669" y="3432"/>
                </a:lnTo>
                <a:lnTo>
                  <a:pt x="5791" y="3237"/>
                </a:lnTo>
                <a:lnTo>
                  <a:pt x="5888" y="3067"/>
                </a:lnTo>
                <a:lnTo>
                  <a:pt x="5961" y="2872"/>
                </a:lnTo>
                <a:lnTo>
                  <a:pt x="6010" y="2677"/>
                </a:lnTo>
                <a:lnTo>
                  <a:pt x="5986" y="2629"/>
                </a:lnTo>
                <a:lnTo>
                  <a:pt x="5937" y="2604"/>
                </a:lnTo>
                <a:lnTo>
                  <a:pt x="5888" y="2604"/>
                </a:lnTo>
                <a:lnTo>
                  <a:pt x="5864" y="2629"/>
                </a:lnTo>
                <a:lnTo>
                  <a:pt x="5718" y="2750"/>
                </a:lnTo>
                <a:lnTo>
                  <a:pt x="5596" y="2921"/>
                </a:lnTo>
                <a:lnTo>
                  <a:pt x="5377" y="3237"/>
                </a:lnTo>
                <a:lnTo>
                  <a:pt x="5110" y="3505"/>
                </a:lnTo>
                <a:lnTo>
                  <a:pt x="4818" y="3772"/>
                </a:lnTo>
                <a:lnTo>
                  <a:pt x="4647" y="3894"/>
                </a:lnTo>
                <a:lnTo>
                  <a:pt x="4453" y="4040"/>
                </a:lnTo>
                <a:lnTo>
                  <a:pt x="4063" y="4332"/>
                </a:lnTo>
                <a:lnTo>
                  <a:pt x="4112" y="3894"/>
                </a:lnTo>
                <a:lnTo>
                  <a:pt x="4209" y="3456"/>
                </a:lnTo>
                <a:lnTo>
                  <a:pt x="4331" y="3042"/>
                </a:lnTo>
                <a:lnTo>
                  <a:pt x="4477" y="2629"/>
                </a:lnTo>
                <a:lnTo>
                  <a:pt x="4599" y="2337"/>
                </a:lnTo>
                <a:lnTo>
                  <a:pt x="4769" y="2045"/>
                </a:lnTo>
                <a:lnTo>
                  <a:pt x="4939" y="1777"/>
                </a:lnTo>
                <a:lnTo>
                  <a:pt x="5158" y="1558"/>
                </a:lnTo>
                <a:lnTo>
                  <a:pt x="5256" y="1485"/>
                </a:lnTo>
                <a:lnTo>
                  <a:pt x="5377" y="1412"/>
                </a:lnTo>
                <a:lnTo>
                  <a:pt x="5596" y="1364"/>
                </a:lnTo>
                <a:lnTo>
                  <a:pt x="5815" y="1315"/>
                </a:lnTo>
                <a:lnTo>
                  <a:pt x="5913" y="1291"/>
                </a:lnTo>
                <a:lnTo>
                  <a:pt x="6034" y="1242"/>
                </a:lnTo>
                <a:lnTo>
                  <a:pt x="6034" y="1218"/>
                </a:lnTo>
                <a:lnTo>
                  <a:pt x="6034" y="1193"/>
                </a:lnTo>
                <a:lnTo>
                  <a:pt x="5961" y="1096"/>
                </a:lnTo>
                <a:lnTo>
                  <a:pt x="5888" y="1023"/>
                </a:lnTo>
                <a:lnTo>
                  <a:pt x="5767" y="974"/>
                </a:lnTo>
                <a:lnTo>
                  <a:pt x="5523" y="974"/>
                </a:lnTo>
                <a:lnTo>
                  <a:pt x="5402" y="999"/>
                </a:lnTo>
                <a:lnTo>
                  <a:pt x="5183" y="1072"/>
                </a:lnTo>
                <a:lnTo>
                  <a:pt x="5037" y="1145"/>
                </a:lnTo>
                <a:lnTo>
                  <a:pt x="4915" y="1242"/>
                </a:lnTo>
                <a:lnTo>
                  <a:pt x="4793" y="1364"/>
                </a:lnTo>
                <a:lnTo>
                  <a:pt x="4672" y="1485"/>
                </a:lnTo>
                <a:lnTo>
                  <a:pt x="4477" y="1728"/>
                </a:lnTo>
                <a:lnTo>
                  <a:pt x="4307" y="2020"/>
                </a:lnTo>
                <a:lnTo>
                  <a:pt x="4161" y="2312"/>
                </a:lnTo>
                <a:lnTo>
                  <a:pt x="4015" y="2653"/>
                </a:lnTo>
                <a:lnTo>
                  <a:pt x="3893" y="3018"/>
                </a:lnTo>
                <a:lnTo>
                  <a:pt x="3772" y="3359"/>
                </a:lnTo>
                <a:lnTo>
                  <a:pt x="3699" y="3724"/>
                </a:lnTo>
                <a:lnTo>
                  <a:pt x="3650" y="4113"/>
                </a:lnTo>
                <a:lnTo>
                  <a:pt x="3650" y="4454"/>
                </a:lnTo>
                <a:lnTo>
                  <a:pt x="3674" y="4819"/>
                </a:lnTo>
                <a:lnTo>
                  <a:pt x="3553" y="4892"/>
                </a:lnTo>
                <a:lnTo>
                  <a:pt x="3455" y="5038"/>
                </a:lnTo>
                <a:lnTo>
                  <a:pt x="3382" y="5184"/>
                </a:lnTo>
                <a:lnTo>
                  <a:pt x="3334" y="5378"/>
                </a:lnTo>
                <a:lnTo>
                  <a:pt x="3236" y="5719"/>
                </a:lnTo>
                <a:lnTo>
                  <a:pt x="3212" y="5962"/>
                </a:lnTo>
                <a:lnTo>
                  <a:pt x="3236" y="6230"/>
                </a:lnTo>
                <a:lnTo>
                  <a:pt x="3285" y="6522"/>
                </a:lnTo>
                <a:lnTo>
                  <a:pt x="3358" y="6814"/>
                </a:lnTo>
                <a:lnTo>
                  <a:pt x="3480" y="7082"/>
                </a:lnTo>
                <a:lnTo>
                  <a:pt x="3626" y="7325"/>
                </a:lnTo>
                <a:lnTo>
                  <a:pt x="3723" y="7422"/>
                </a:lnTo>
                <a:lnTo>
                  <a:pt x="3845" y="7520"/>
                </a:lnTo>
                <a:lnTo>
                  <a:pt x="3942" y="7593"/>
                </a:lnTo>
                <a:lnTo>
                  <a:pt x="4063" y="7641"/>
                </a:lnTo>
                <a:lnTo>
                  <a:pt x="4209" y="7690"/>
                </a:lnTo>
                <a:lnTo>
                  <a:pt x="4355" y="7690"/>
                </a:lnTo>
                <a:lnTo>
                  <a:pt x="4477" y="7933"/>
                </a:lnTo>
                <a:lnTo>
                  <a:pt x="4599" y="8177"/>
                </a:lnTo>
                <a:lnTo>
                  <a:pt x="4745" y="8396"/>
                </a:lnTo>
                <a:lnTo>
                  <a:pt x="4915" y="8615"/>
                </a:lnTo>
                <a:lnTo>
                  <a:pt x="5085" y="8809"/>
                </a:lnTo>
                <a:lnTo>
                  <a:pt x="5256" y="8980"/>
                </a:lnTo>
                <a:lnTo>
                  <a:pt x="5645" y="9320"/>
                </a:lnTo>
                <a:lnTo>
                  <a:pt x="6010" y="9588"/>
                </a:lnTo>
                <a:lnTo>
                  <a:pt x="6424" y="9831"/>
                </a:lnTo>
                <a:lnTo>
                  <a:pt x="6351" y="9855"/>
                </a:lnTo>
                <a:lnTo>
                  <a:pt x="6278" y="9928"/>
                </a:lnTo>
                <a:lnTo>
                  <a:pt x="6253" y="10001"/>
                </a:lnTo>
                <a:lnTo>
                  <a:pt x="6205" y="10074"/>
                </a:lnTo>
                <a:lnTo>
                  <a:pt x="6180" y="10269"/>
                </a:lnTo>
                <a:lnTo>
                  <a:pt x="6156" y="10464"/>
                </a:lnTo>
                <a:lnTo>
                  <a:pt x="6156" y="10610"/>
                </a:lnTo>
                <a:lnTo>
                  <a:pt x="6180" y="10804"/>
                </a:lnTo>
                <a:lnTo>
                  <a:pt x="6010" y="10829"/>
                </a:lnTo>
                <a:lnTo>
                  <a:pt x="5864" y="10853"/>
                </a:lnTo>
                <a:lnTo>
                  <a:pt x="5596" y="10902"/>
                </a:lnTo>
                <a:lnTo>
                  <a:pt x="5231" y="10975"/>
                </a:lnTo>
                <a:lnTo>
                  <a:pt x="4866" y="11072"/>
                </a:lnTo>
                <a:lnTo>
                  <a:pt x="4161" y="11242"/>
                </a:lnTo>
                <a:lnTo>
                  <a:pt x="3480" y="11437"/>
                </a:lnTo>
                <a:lnTo>
                  <a:pt x="2993" y="11632"/>
                </a:lnTo>
                <a:lnTo>
                  <a:pt x="2531" y="11826"/>
                </a:lnTo>
                <a:lnTo>
                  <a:pt x="2068" y="12070"/>
                </a:lnTo>
                <a:lnTo>
                  <a:pt x="1655" y="12362"/>
                </a:lnTo>
                <a:lnTo>
                  <a:pt x="1314" y="12654"/>
                </a:lnTo>
                <a:lnTo>
                  <a:pt x="973" y="12970"/>
                </a:lnTo>
                <a:lnTo>
                  <a:pt x="681" y="13335"/>
                </a:lnTo>
                <a:lnTo>
                  <a:pt x="414" y="13700"/>
                </a:lnTo>
                <a:lnTo>
                  <a:pt x="316" y="13919"/>
                </a:lnTo>
                <a:lnTo>
                  <a:pt x="219" y="14114"/>
                </a:lnTo>
                <a:lnTo>
                  <a:pt x="122" y="14333"/>
                </a:lnTo>
                <a:lnTo>
                  <a:pt x="73" y="14552"/>
                </a:lnTo>
                <a:lnTo>
                  <a:pt x="24" y="14771"/>
                </a:lnTo>
                <a:lnTo>
                  <a:pt x="0" y="14990"/>
                </a:lnTo>
                <a:lnTo>
                  <a:pt x="24" y="15209"/>
                </a:lnTo>
                <a:lnTo>
                  <a:pt x="49" y="15428"/>
                </a:lnTo>
                <a:lnTo>
                  <a:pt x="73" y="15525"/>
                </a:lnTo>
                <a:lnTo>
                  <a:pt x="122" y="15574"/>
                </a:lnTo>
                <a:lnTo>
                  <a:pt x="170" y="15598"/>
                </a:lnTo>
                <a:lnTo>
                  <a:pt x="243" y="15598"/>
                </a:lnTo>
                <a:lnTo>
                  <a:pt x="316" y="15671"/>
                </a:lnTo>
                <a:lnTo>
                  <a:pt x="414" y="15695"/>
                </a:lnTo>
                <a:lnTo>
                  <a:pt x="803" y="15720"/>
                </a:lnTo>
                <a:lnTo>
                  <a:pt x="1217" y="15793"/>
                </a:lnTo>
                <a:lnTo>
                  <a:pt x="1606" y="15890"/>
                </a:lnTo>
                <a:lnTo>
                  <a:pt x="1995" y="15987"/>
                </a:lnTo>
                <a:lnTo>
                  <a:pt x="2774" y="16231"/>
                </a:lnTo>
                <a:lnTo>
                  <a:pt x="3163" y="16328"/>
                </a:lnTo>
                <a:lnTo>
                  <a:pt x="3553" y="16401"/>
                </a:lnTo>
                <a:lnTo>
                  <a:pt x="4599" y="16498"/>
                </a:lnTo>
                <a:lnTo>
                  <a:pt x="5669" y="16547"/>
                </a:lnTo>
                <a:lnTo>
                  <a:pt x="6716" y="16596"/>
                </a:lnTo>
                <a:lnTo>
                  <a:pt x="7762" y="16620"/>
                </a:lnTo>
                <a:lnTo>
                  <a:pt x="9879" y="16620"/>
                </a:lnTo>
                <a:lnTo>
                  <a:pt x="10950" y="16547"/>
                </a:lnTo>
                <a:lnTo>
                  <a:pt x="11996" y="16450"/>
                </a:lnTo>
                <a:lnTo>
                  <a:pt x="12823" y="16352"/>
                </a:lnTo>
                <a:lnTo>
                  <a:pt x="13626" y="16255"/>
                </a:lnTo>
                <a:lnTo>
                  <a:pt x="14040" y="16206"/>
                </a:lnTo>
                <a:lnTo>
                  <a:pt x="14453" y="16109"/>
                </a:lnTo>
                <a:lnTo>
                  <a:pt x="14843" y="16012"/>
                </a:lnTo>
                <a:lnTo>
                  <a:pt x="15232" y="15890"/>
                </a:lnTo>
                <a:lnTo>
                  <a:pt x="15305" y="15841"/>
                </a:lnTo>
                <a:lnTo>
                  <a:pt x="15378" y="15768"/>
                </a:lnTo>
                <a:lnTo>
                  <a:pt x="15402" y="15695"/>
                </a:lnTo>
                <a:lnTo>
                  <a:pt x="15427" y="15622"/>
                </a:lnTo>
                <a:lnTo>
                  <a:pt x="15524" y="15622"/>
                </a:lnTo>
                <a:lnTo>
                  <a:pt x="15621" y="15574"/>
                </a:lnTo>
                <a:lnTo>
                  <a:pt x="15670" y="15549"/>
                </a:lnTo>
                <a:lnTo>
                  <a:pt x="15694" y="15501"/>
                </a:lnTo>
                <a:lnTo>
                  <a:pt x="15694" y="15452"/>
                </a:lnTo>
                <a:lnTo>
                  <a:pt x="15694" y="15379"/>
                </a:lnTo>
                <a:lnTo>
                  <a:pt x="15646" y="14965"/>
                </a:lnTo>
                <a:lnTo>
                  <a:pt x="15548" y="14576"/>
                </a:lnTo>
                <a:lnTo>
                  <a:pt x="15427" y="14187"/>
                </a:lnTo>
                <a:lnTo>
                  <a:pt x="15256" y="13822"/>
                </a:lnTo>
                <a:lnTo>
                  <a:pt x="15281" y="13822"/>
                </a:lnTo>
                <a:lnTo>
                  <a:pt x="15329" y="13797"/>
                </a:lnTo>
                <a:lnTo>
                  <a:pt x="15354" y="13724"/>
                </a:lnTo>
                <a:lnTo>
                  <a:pt x="15354" y="13676"/>
                </a:lnTo>
                <a:lnTo>
                  <a:pt x="15305" y="13627"/>
                </a:lnTo>
                <a:lnTo>
                  <a:pt x="15110" y="13554"/>
                </a:lnTo>
                <a:lnTo>
                  <a:pt x="14989" y="13359"/>
                </a:lnTo>
                <a:lnTo>
                  <a:pt x="14843" y="13140"/>
                </a:lnTo>
                <a:lnTo>
                  <a:pt x="14502" y="12751"/>
                </a:lnTo>
                <a:lnTo>
                  <a:pt x="14113" y="12386"/>
                </a:lnTo>
                <a:lnTo>
                  <a:pt x="13699" y="12070"/>
                </a:lnTo>
                <a:lnTo>
                  <a:pt x="13456" y="11924"/>
                </a:lnTo>
                <a:lnTo>
                  <a:pt x="13237" y="11778"/>
                </a:lnTo>
                <a:lnTo>
                  <a:pt x="12726" y="11559"/>
                </a:lnTo>
                <a:lnTo>
                  <a:pt x="12215" y="11388"/>
                </a:lnTo>
                <a:lnTo>
                  <a:pt x="11680" y="11242"/>
                </a:lnTo>
                <a:lnTo>
                  <a:pt x="11071" y="11121"/>
                </a:lnTo>
                <a:lnTo>
                  <a:pt x="10463" y="11023"/>
                </a:lnTo>
                <a:lnTo>
                  <a:pt x="10341" y="10999"/>
                </a:lnTo>
                <a:lnTo>
                  <a:pt x="10244" y="10975"/>
                </a:lnTo>
                <a:lnTo>
                  <a:pt x="9879" y="10902"/>
                </a:lnTo>
                <a:lnTo>
                  <a:pt x="9684" y="10877"/>
                </a:lnTo>
                <a:lnTo>
                  <a:pt x="9490" y="10877"/>
                </a:lnTo>
                <a:lnTo>
                  <a:pt x="9490" y="10780"/>
                </a:lnTo>
                <a:lnTo>
                  <a:pt x="9490" y="10658"/>
                </a:lnTo>
                <a:lnTo>
                  <a:pt x="9490" y="10415"/>
                </a:lnTo>
                <a:lnTo>
                  <a:pt x="9490" y="10172"/>
                </a:lnTo>
                <a:lnTo>
                  <a:pt x="9465" y="10050"/>
                </a:lnTo>
                <a:lnTo>
                  <a:pt x="9441" y="9977"/>
                </a:lnTo>
                <a:lnTo>
                  <a:pt x="9660" y="9831"/>
                </a:lnTo>
                <a:lnTo>
                  <a:pt x="9879" y="9709"/>
                </a:lnTo>
                <a:lnTo>
                  <a:pt x="10098" y="9539"/>
                </a:lnTo>
                <a:lnTo>
                  <a:pt x="10293" y="9369"/>
                </a:lnTo>
                <a:lnTo>
                  <a:pt x="10463" y="9174"/>
                </a:lnTo>
                <a:lnTo>
                  <a:pt x="10633" y="8980"/>
                </a:lnTo>
                <a:lnTo>
                  <a:pt x="10804" y="8761"/>
                </a:lnTo>
                <a:lnTo>
                  <a:pt x="10950" y="8542"/>
                </a:lnTo>
                <a:lnTo>
                  <a:pt x="11193" y="8128"/>
                </a:lnTo>
                <a:lnTo>
                  <a:pt x="11363" y="7812"/>
                </a:lnTo>
                <a:lnTo>
                  <a:pt x="11509" y="7495"/>
                </a:lnTo>
                <a:lnTo>
                  <a:pt x="11582" y="7495"/>
                </a:lnTo>
                <a:lnTo>
                  <a:pt x="11655" y="7471"/>
                </a:lnTo>
                <a:lnTo>
                  <a:pt x="11801" y="7398"/>
                </a:lnTo>
                <a:lnTo>
                  <a:pt x="11947" y="7252"/>
                </a:lnTo>
                <a:lnTo>
                  <a:pt x="12093" y="7082"/>
                </a:lnTo>
                <a:lnTo>
                  <a:pt x="12215" y="6887"/>
                </a:lnTo>
                <a:lnTo>
                  <a:pt x="12288" y="6717"/>
                </a:lnTo>
                <a:lnTo>
                  <a:pt x="12409" y="6425"/>
                </a:lnTo>
                <a:lnTo>
                  <a:pt x="12458" y="6206"/>
                </a:lnTo>
                <a:lnTo>
                  <a:pt x="12482" y="5987"/>
                </a:lnTo>
                <a:lnTo>
                  <a:pt x="12482" y="5768"/>
                </a:lnTo>
                <a:lnTo>
                  <a:pt x="12458" y="5549"/>
                </a:lnTo>
                <a:lnTo>
                  <a:pt x="12434" y="5330"/>
                </a:lnTo>
                <a:lnTo>
                  <a:pt x="12361" y="5111"/>
                </a:lnTo>
                <a:lnTo>
                  <a:pt x="12263" y="4916"/>
                </a:lnTo>
                <a:lnTo>
                  <a:pt x="12142" y="4721"/>
                </a:lnTo>
                <a:lnTo>
                  <a:pt x="12190" y="4697"/>
                </a:lnTo>
                <a:lnTo>
                  <a:pt x="12239" y="4648"/>
                </a:lnTo>
                <a:lnTo>
                  <a:pt x="12263" y="4551"/>
                </a:lnTo>
                <a:lnTo>
                  <a:pt x="12239" y="4454"/>
                </a:lnTo>
                <a:lnTo>
                  <a:pt x="12166" y="4356"/>
                </a:lnTo>
                <a:lnTo>
                  <a:pt x="12166" y="3797"/>
                </a:lnTo>
                <a:lnTo>
                  <a:pt x="12142" y="3237"/>
                </a:lnTo>
                <a:lnTo>
                  <a:pt x="12093" y="2969"/>
                </a:lnTo>
                <a:lnTo>
                  <a:pt x="12044" y="2677"/>
                </a:lnTo>
                <a:lnTo>
                  <a:pt x="11971" y="2410"/>
                </a:lnTo>
                <a:lnTo>
                  <a:pt x="11899" y="2142"/>
                </a:lnTo>
                <a:lnTo>
                  <a:pt x="11801" y="1874"/>
                </a:lnTo>
                <a:lnTo>
                  <a:pt x="11680" y="1631"/>
                </a:lnTo>
                <a:lnTo>
                  <a:pt x="11534" y="1412"/>
                </a:lnTo>
                <a:lnTo>
                  <a:pt x="11363" y="1193"/>
                </a:lnTo>
                <a:lnTo>
                  <a:pt x="11193" y="974"/>
                </a:lnTo>
                <a:lnTo>
                  <a:pt x="10974" y="804"/>
                </a:lnTo>
                <a:lnTo>
                  <a:pt x="10755" y="634"/>
                </a:lnTo>
                <a:lnTo>
                  <a:pt x="10487" y="488"/>
                </a:lnTo>
                <a:lnTo>
                  <a:pt x="10171" y="342"/>
                </a:lnTo>
                <a:lnTo>
                  <a:pt x="9782" y="220"/>
                </a:lnTo>
                <a:lnTo>
                  <a:pt x="9417" y="123"/>
                </a:lnTo>
                <a:lnTo>
                  <a:pt x="9003" y="50"/>
                </a:lnTo>
                <a:lnTo>
                  <a:pt x="8589" y="25"/>
                </a:lnTo>
                <a:lnTo>
                  <a:pt x="8200" y="1"/>
                </a:lnTo>
                <a:close/>
              </a:path>
            </a:pathLst>
          </a:custGeom>
          <a:solidFill>
            <a:srgbClr val="2A9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7"/>
          <p:cNvSpPr/>
          <p:nvPr/>
        </p:nvSpPr>
        <p:spPr>
          <a:xfrm>
            <a:off x="1124506" y="3273626"/>
            <a:ext cx="567557" cy="596908"/>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2A9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181;p27"/>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3" name="Graphique 2" descr="Télécharger du cloud contour">
            <a:extLst>
              <a:ext uri="{FF2B5EF4-FFF2-40B4-BE49-F238E27FC236}">
                <a16:creationId xmlns:a16="http://schemas.microsoft.com/office/drawing/2014/main" id="{CB4EE50F-DCB2-48C8-BBCD-D896EA2A6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4421" y="975874"/>
            <a:ext cx="718468" cy="71846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ctrTitle" idx="4294967295"/>
          </p:nvPr>
        </p:nvSpPr>
        <p:spPr>
          <a:xfrm>
            <a:off x="896984" y="2338111"/>
            <a:ext cx="7297782" cy="14123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6000" dirty="0"/>
              <a:t>Quel type de </a:t>
            </a:r>
            <a:r>
              <a:rPr lang="en" sz="6000" dirty="0"/>
              <a:t>formation ? </a:t>
            </a:r>
            <a:endParaRPr sz="6000" dirty="0"/>
          </a:p>
        </p:txBody>
      </p:sp>
      <p:sp>
        <p:nvSpPr>
          <p:cNvPr id="94" name="Google Shape;94;p18"/>
          <p:cNvSpPr txBox="1">
            <a:spLocks noGrp="1"/>
          </p:cNvSpPr>
          <p:nvPr>
            <p:ph type="subTitle" idx="4294967295"/>
          </p:nvPr>
        </p:nvSpPr>
        <p:spPr>
          <a:xfrm>
            <a:off x="1817761" y="3406966"/>
            <a:ext cx="5456228" cy="865584"/>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1800" dirty="0"/>
              <a:t>De </a:t>
            </a:r>
            <a:r>
              <a:rPr lang="en" sz="1800" dirty="0" err="1"/>
              <a:t>quelques</a:t>
            </a:r>
            <a:r>
              <a:rPr lang="en" sz="1800" dirty="0"/>
              <a:t> </a:t>
            </a:r>
            <a:r>
              <a:rPr lang="en" sz="1800" dirty="0" err="1"/>
              <a:t>principes</a:t>
            </a:r>
            <a:r>
              <a:rPr lang="en" sz="1800" dirty="0"/>
              <a:t> pour </a:t>
            </a:r>
            <a:r>
              <a:rPr lang="en" sz="1800" dirty="0" err="1"/>
              <a:t>aborder</a:t>
            </a:r>
            <a:r>
              <a:rPr lang="en" sz="1800" dirty="0"/>
              <a:t> des notions complexes </a:t>
            </a:r>
            <a:r>
              <a:rPr lang="en" sz="1800" i="1" dirty="0" err="1"/>
              <a:t>en</a:t>
            </a:r>
            <a:r>
              <a:rPr lang="en" sz="1800" i="1" dirty="0"/>
              <a:t> formation </a:t>
            </a:r>
            <a:r>
              <a:rPr lang="en" sz="1800" dirty="0"/>
              <a:t>et </a:t>
            </a:r>
            <a:r>
              <a:rPr lang="en" sz="1800" i="1" dirty="0"/>
              <a:t>faire recherche</a:t>
            </a:r>
            <a:endParaRPr sz="1800" i="1" dirty="0"/>
          </a:p>
        </p:txBody>
      </p:sp>
      <p:sp>
        <p:nvSpPr>
          <p:cNvPr id="99" name="Google Shape;99;p18"/>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pic>
        <p:nvPicPr>
          <p:cNvPr id="3" name="Image 2">
            <a:extLst>
              <a:ext uri="{FF2B5EF4-FFF2-40B4-BE49-F238E27FC236}">
                <a16:creationId xmlns:a16="http://schemas.microsoft.com/office/drawing/2014/main" id="{E89B5A2B-1FE0-BD4B-ACC5-08B110BA57F3}"/>
              </a:ext>
            </a:extLst>
          </p:cNvPr>
          <p:cNvPicPr>
            <a:picLocks noChangeAspect="1"/>
          </p:cNvPicPr>
          <p:nvPr/>
        </p:nvPicPr>
        <p:blipFill>
          <a:blip r:embed="rId3"/>
          <a:stretch>
            <a:fillRect/>
          </a:stretch>
        </p:blipFill>
        <p:spPr>
          <a:xfrm>
            <a:off x="3004820" y="622091"/>
            <a:ext cx="2899023" cy="1716022"/>
          </a:xfrm>
          <a:prstGeom prst="rect">
            <a:avLst/>
          </a:prstGeom>
        </p:spPr>
      </p:pic>
      <p:sp>
        <p:nvSpPr>
          <p:cNvPr id="5" name="ZoneTexte 4">
            <a:extLst>
              <a:ext uri="{FF2B5EF4-FFF2-40B4-BE49-F238E27FC236}">
                <a16:creationId xmlns:a16="http://schemas.microsoft.com/office/drawing/2014/main" id="{2FCBFC9B-9DB3-4E4D-A6C6-DDC2AE7AEF0F}"/>
              </a:ext>
            </a:extLst>
          </p:cNvPr>
          <p:cNvSpPr txBox="1"/>
          <p:nvPr/>
        </p:nvSpPr>
        <p:spPr>
          <a:xfrm rot="5400000">
            <a:off x="5323077" y="1310825"/>
            <a:ext cx="1500087" cy="338554"/>
          </a:xfrm>
          <a:prstGeom prst="rect">
            <a:avLst/>
          </a:prstGeom>
          <a:noFill/>
        </p:spPr>
        <p:txBody>
          <a:bodyPr wrap="square" rtlCol="0">
            <a:spAutoFit/>
          </a:bodyPr>
          <a:lstStyle/>
          <a:p>
            <a:r>
              <a:rPr lang="fr-FR" sz="800" dirty="0"/>
              <a:t>© Photo</a:t>
            </a:r>
          </a:p>
          <a:p>
            <a:r>
              <a:rPr lang="fr-FR" sz="800" dirty="0"/>
              <a:t>by </a:t>
            </a:r>
            <a:r>
              <a:rPr lang="fr-FR" sz="800" dirty="0">
                <a:hlinkClick r:id="rId4"/>
              </a:rPr>
              <a:t>SOULSANA</a:t>
            </a:r>
            <a:r>
              <a:rPr lang="fr-FR" sz="800" dirty="0"/>
              <a:t> on </a:t>
            </a:r>
            <a:r>
              <a:rPr lang="fr-FR" sz="800" dirty="0">
                <a:hlinkClick r:id="rId5"/>
              </a:rPr>
              <a:t>Unsplash</a:t>
            </a:r>
            <a:endParaRPr lang="fr-FR" sz="800" dirty="0"/>
          </a:p>
        </p:txBody>
      </p:sp>
    </p:spTree>
    <p:extLst>
      <p:ext uri="{BB962C8B-B14F-4D97-AF65-F5344CB8AC3E}">
        <p14:creationId xmlns:p14="http://schemas.microsoft.com/office/powerpoint/2010/main" val="3790758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ctrTitle" idx="4294967295"/>
          </p:nvPr>
        </p:nvSpPr>
        <p:spPr>
          <a:xfrm>
            <a:off x="1915254" y="947373"/>
            <a:ext cx="6629031" cy="1180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0" dirty="0" err="1">
                <a:latin typeface="Sniglet"/>
                <a:ea typeface="Sniglet"/>
                <a:cs typeface="Sniglet"/>
                <a:sym typeface="Sniglet"/>
              </a:rPr>
              <a:t>Mutualiser</a:t>
            </a:r>
            <a:r>
              <a:rPr lang="en" sz="2800" b="0" dirty="0">
                <a:latin typeface="Sniglet"/>
                <a:ea typeface="Sniglet"/>
                <a:cs typeface="Sniglet"/>
                <a:sym typeface="Sniglet"/>
              </a:rPr>
              <a:t> des </a:t>
            </a:r>
            <a:r>
              <a:rPr lang="en" sz="2800" b="0" dirty="0" err="1">
                <a:latin typeface="Sniglet"/>
                <a:ea typeface="Sniglet"/>
                <a:cs typeface="Sniglet"/>
                <a:sym typeface="Sniglet"/>
              </a:rPr>
              <a:t>exp</a:t>
            </a:r>
            <a:r>
              <a:rPr lang="fr-FR" sz="2800" b="0" dirty="0" err="1">
                <a:latin typeface="Sniglet"/>
                <a:ea typeface="Sniglet"/>
                <a:cs typeface="Sniglet"/>
                <a:sym typeface="Sniglet"/>
              </a:rPr>
              <a:t>é</a:t>
            </a:r>
            <a:r>
              <a:rPr lang="en" sz="2800" b="0" dirty="0" err="1">
                <a:latin typeface="Sniglet"/>
                <a:ea typeface="Sniglet"/>
                <a:cs typeface="Sniglet"/>
                <a:sym typeface="Sniglet"/>
              </a:rPr>
              <a:t>riences</a:t>
            </a:r>
            <a:r>
              <a:rPr lang="en" sz="2800" b="0" dirty="0">
                <a:latin typeface="Sniglet"/>
                <a:ea typeface="Sniglet"/>
                <a:cs typeface="Sniglet"/>
                <a:sym typeface="Sniglet"/>
              </a:rPr>
              <a:t> </a:t>
            </a:r>
            <a:r>
              <a:rPr lang="en" sz="2800" b="0" dirty="0" err="1">
                <a:latin typeface="Sniglet"/>
                <a:ea typeface="Sniglet"/>
                <a:cs typeface="Sniglet"/>
                <a:sym typeface="Sniglet"/>
              </a:rPr>
              <a:t>personnelles</a:t>
            </a:r>
            <a:r>
              <a:rPr lang="en" sz="2800" b="0" dirty="0">
                <a:latin typeface="Sniglet"/>
                <a:ea typeface="Sniglet"/>
                <a:cs typeface="Sniglet"/>
                <a:sym typeface="Sniglet"/>
              </a:rPr>
              <a:t> et </a:t>
            </a:r>
            <a:r>
              <a:rPr lang="en" sz="2800" b="0" dirty="0" err="1">
                <a:latin typeface="Sniglet"/>
                <a:ea typeface="Sniglet"/>
                <a:cs typeface="Sniglet"/>
                <a:sym typeface="Sniglet"/>
              </a:rPr>
              <a:t>pré-professionnelles</a:t>
            </a:r>
            <a:r>
              <a:rPr lang="en" sz="2800" b="0" dirty="0">
                <a:latin typeface="Sniglet"/>
                <a:ea typeface="Sniglet"/>
                <a:cs typeface="Sniglet"/>
                <a:sym typeface="Sniglet"/>
              </a:rPr>
              <a:t> </a:t>
            </a:r>
            <a:endParaRPr sz="2800" b="0" i="1" dirty="0">
              <a:latin typeface="Sniglet"/>
              <a:ea typeface="Sniglet"/>
              <a:cs typeface="Sniglet"/>
              <a:sym typeface="Sniglet"/>
            </a:endParaRPr>
          </a:p>
        </p:txBody>
      </p:sp>
      <p:sp>
        <p:nvSpPr>
          <p:cNvPr id="174" name="Google Shape;174;p27"/>
          <p:cNvSpPr txBox="1">
            <a:spLocks noGrp="1"/>
          </p:cNvSpPr>
          <p:nvPr>
            <p:ph type="ctrTitle" idx="4294967295"/>
          </p:nvPr>
        </p:nvSpPr>
        <p:spPr>
          <a:xfrm>
            <a:off x="1964221" y="3259752"/>
            <a:ext cx="7028950" cy="89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0" dirty="0" err="1">
                <a:latin typeface="Sniglet"/>
                <a:ea typeface="Sniglet"/>
                <a:cs typeface="Sniglet"/>
                <a:sym typeface="Sniglet"/>
              </a:rPr>
              <a:t>Relier</a:t>
            </a:r>
            <a:r>
              <a:rPr lang="en" sz="2800" b="0" dirty="0">
                <a:latin typeface="Sniglet"/>
                <a:ea typeface="Sniglet"/>
                <a:cs typeface="Sniglet"/>
                <a:sym typeface="Sniglet"/>
              </a:rPr>
              <a:t> pour (re)</a:t>
            </a:r>
            <a:r>
              <a:rPr lang="en" sz="2800" b="0" dirty="0" err="1">
                <a:latin typeface="Sniglet"/>
                <a:ea typeface="Sniglet"/>
                <a:cs typeface="Sniglet"/>
                <a:sym typeface="Sniglet"/>
              </a:rPr>
              <a:t>configurer</a:t>
            </a:r>
            <a:r>
              <a:rPr lang="en" sz="2800" b="0" dirty="0">
                <a:latin typeface="Sniglet"/>
                <a:ea typeface="Sniglet"/>
                <a:cs typeface="Sniglet"/>
                <a:sym typeface="Sniglet"/>
              </a:rPr>
              <a:t> le savoir</a:t>
            </a:r>
            <a:br>
              <a:rPr lang="en" sz="2800" b="0" dirty="0">
                <a:latin typeface="Sniglet"/>
                <a:ea typeface="Sniglet"/>
                <a:cs typeface="Sniglet"/>
                <a:sym typeface="Sniglet"/>
              </a:rPr>
            </a:br>
            <a:r>
              <a:rPr lang="en" sz="2800" b="0" dirty="0">
                <a:latin typeface="Sniglet"/>
                <a:ea typeface="Sniglet"/>
                <a:cs typeface="Sniglet"/>
                <a:sym typeface="Sniglet"/>
              </a:rPr>
              <a:t>et </a:t>
            </a:r>
            <a:r>
              <a:rPr lang="en" sz="2800" b="0" dirty="0" err="1">
                <a:latin typeface="Sniglet"/>
                <a:ea typeface="Sniglet"/>
                <a:cs typeface="Sniglet"/>
                <a:sym typeface="Sniglet"/>
              </a:rPr>
              <a:t>recentrer</a:t>
            </a:r>
            <a:r>
              <a:rPr lang="en" sz="2800" b="0" dirty="0">
                <a:latin typeface="Sniglet"/>
                <a:ea typeface="Sniglet"/>
                <a:cs typeface="Sniglet"/>
                <a:sym typeface="Sniglet"/>
              </a:rPr>
              <a:t> </a:t>
            </a:r>
            <a:r>
              <a:rPr lang="en" sz="2800" b="0" dirty="0" err="1">
                <a:latin typeface="Sniglet"/>
                <a:ea typeface="Sniglet"/>
                <a:cs typeface="Sniglet"/>
                <a:sym typeface="Sniglet"/>
              </a:rPr>
              <a:t>l’équilibre</a:t>
            </a:r>
            <a:r>
              <a:rPr lang="en" sz="2800" b="0" dirty="0">
                <a:latin typeface="Sniglet"/>
                <a:ea typeface="Sniglet"/>
                <a:cs typeface="Sniglet"/>
                <a:sym typeface="Sniglet"/>
              </a:rPr>
              <a:t> </a:t>
            </a:r>
            <a:r>
              <a:rPr lang="en" sz="2800" b="0" i="1" dirty="0" err="1">
                <a:latin typeface="Sniglet"/>
                <a:ea typeface="Sniglet"/>
                <a:cs typeface="Sniglet"/>
                <a:sym typeface="Sniglet"/>
              </a:rPr>
              <a:t>outil</a:t>
            </a:r>
            <a:r>
              <a:rPr lang="en" sz="2800" b="0" i="1" dirty="0">
                <a:latin typeface="Sniglet"/>
                <a:ea typeface="Sniglet"/>
                <a:cs typeface="Sniglet"/>
                <a:sym typeface="Sniglet"/>
              </a:rPr>
              <a:t>/</a:t>
            </a:r>
            <a:r>
              <a:rPr lang="en" sz="2800" b="0" i="1" dirty="0" err="1">
                <a:latin typeface="Sniglet"/>
                <a:ea typeface="Sniglet"/>
                <a:cs typeface="Sniglet"/>
                <a:sym typeface="Sniglet"/>
              </a:rPr>
              <a:t>objet</a:t>
            </a:r>
            <a:endParaRPr sz="2800" b="0" i="1" dirty="0">
              <a:latin typeface="Sniglet"/>
              <a:ea typeface="Sniglet"/>
              <a:cs typeface="Sniglet"/>
              <a:sym typeface="Sniglet"/>
            </a:endParaRPr>
          </a:p>
        </p:txBody>
      </p:sp>
      <p:sp>
        <p:nvSpPr>
          <p:cNvPr id="176" name="Google Shape;176;p27"/>
          <p:cNvSpPr txBox="1">
            <a:spLocks noGrp="1"/>
          </p:cNvSpPr>
          <p:nvPr>
            <p:ph type="ctrTitle" idx="4294967295"/>
          </p:nvPr>
        </p:nvSpPr>
        <p:spPr>
          <a:xfrm>
            <a:off x="1964221" y="2099596"/>
            <a:ext cx="6631079" cy="89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b="0" dirty="0">
                <a:latin typeface="Sniglet"/>
                <a:ea typeface="Sniglet"/>
                <a:cs typeface="Sniglet"/>
                <a:sym typeface="Sniglet"/>
              </a:rPr>
              <a:t>Expérimenter des </a:t>
            </a:r>
            <a:r>
              <a:rPr lang="fr-FR" sz="2800" b="0" dirty="0" err="1">
                <a:latin typeface="Sniglet"/>
                <a:ea typeface="Sniglet"/>
                <a:cs typeface="Sniglet"/>
                <a:sym typeface="Sniglet"/>
              </a:rPr>
              <a:t>espaces-temps</a:t>
            </a:r>
            <a:r>
              <a:rPr lang="fr-FR" sz="2800" b="0" dirty="0">
                <a:latin typeface="Sniglet"/>
                <a:ea typeface="Sniglet"/>
                <a:cs typeface="Sniglet"/>
                <a:sym typeface="Sniglet"/>
              </a:rPr>
              <a:t> de </a:t>
            </a:r>
            <a:br>
              <a:rPr lang="fr-FR" sz="2800" b="0" dirty="0">
                <a:latin typeface="Sniglet"/>
                <a:ea typeface="Sniglet"/>
                <a:cs typeface="Sniglet"/>
                <a:sym typeface="Sniglet"/>
              </a:rPr>
            </a:br>
            <a:r>
              <a:rPr lang="fr-FR" sz="2800" b="0" dirty="0" err="1">
                <a:latin typeface="Sniglet"/>
                <a:ea typeface="Sniglet"/>
                <a:cs typeface="Sniglet"/>
                <a:sym typeface="Sniglet"/>
              </a:rPr>
              <a:t>co</a:t>
            </a:r>
            <a:r>
              <a:rPr lang="fr-FR" sz="2800" b="0" dirty="0">
                <a:latin typeface="Sniglet"/>
                <a:ea typeface="Sniglet"/>
                <a:cs typeface="Sniglet"/>
                <a:sym typeface="Sniglet"/>
              </a:rPr>
              <a:t>-intéressement réflexif</a:t>
            </a:r>
            <a:endParaRPr sz="2800" b="0" dirty="0">
              <a:latin typeface="Sniglet"/>
              <a:ea typeface="Sniglet"/>
              <a:cs typeface="Sniglet"/>
              <a:sym typeface="Sniglet"/>
            </a:endParaRPr>
          </a:p>
        </p:txBody>
      </p:sp>
      <p:sp>
        <p:nvSpPr>
          <p:cNvPr id="181" name="Google Shape;181;p27"/>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grpSp>
        <p:nvGrpSpPr>
          <p:cNvPr id="13" name="Google Shape;701;p39">
            <a:extLst>
              <a:ext uri="{FF2B5EF4-FFF2-40B4-BE49-F238E27FC236}">
                <a16:creationId xmlns:a16="http://schemas.microsoft.com/office/drawing/2014/main" id="{A75CD560-39CE-3847-AA3A-47811ED8A26A}"/>
              </a:ext>
            </a:extLst>
          </p:cNvPr>
          <p:cNvGrpSpPr/>
          <p:nvPr/>
        </p:nvGrpSpPr>
        <p:grpSpPr>
          <a:xfrm>
            <a:off x="1351217" y="3512052"/>
            <a:ext cx="426073" cy="426229"/>
            <a:chOff x="10914672" y="5489861"/>
            <a:chExt cx="719842" cy="720102"/>
          </a:xfrm>
        </p:grpSpPr>
        <p:sp>
          <p:nvSpPr>
            <p:cNvPr id="14" name="Google Shape;702;p39">
              <a:extLst>
                <a:ext uri="{FF2B5EF4-FFF2-40B4-BE49-F238E27FC236}">
                  <a16:creationId xmlns:a16="http://schemas.microsoft.com/office/drawing/2014/main" id="{313C33DF-7D2C-F947-8001-90314FA5E4A6}"/>
                </a:ext>
              </a:extLst>
            </p:cNvPr>
            <p:cNvSpPr/>
            <p:nvPr/>
          </p:nvSpPr>
          <p:spPr>
            <a:xfrm>
              <a:off x="11420014" y="5489861"/>
              <a:ext cx="214500" cy="215100"/>
            </a:xfrm>
            <a:prstGeom prst="ellipse">
              <a:avLst/>
            </a:prstGeom>
            <a:solidFill>
              <a:schemeClr val="accent2"/>
            </a:solid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 name="Google Shape;703;p39">
              <a:extLst>
                <a:ext uri="{FF2B5EF4-FFF2-40B4-BE49-F238E27FC236}">
                  <a16:creationId xmlns:a16="http://schemas.microsoft.com/office/drawing/2014/main" id="{4DA6CE1F-E04F-9749-BB08-8D0BA28FA418}"/>
                </a:ext>
              </a:extLst>
            </p:cNvPr>
            <p:cNvSpPr/>
            <p:nvPr/>
          </p:nvSpPr>
          <p:spPr>
            <a:xfrm>
              <a:off x="11420014" y="5994863"/>
              <a:ext cx="214500" cy="215100"/>
            </a:xfrm>
            <a:prstGeom prst="ellipse">
              <a:avLst/>
            </a:prstGeom>
            <a:solidFill>
              <a:schemeClr val="accent3"/>
            </a:solid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6" name="Google Shape;704;p39">
              <a:extLst>
                <a:ext uri="{FF2B5EF4-FFF2-40B4-BE49-F238E27FC236}">
                  <a16:creationId xmlns:a16="http://schemas.microsoft.com/office/drawing/2014/main" id="{507DC5F6-DACE-1349-9A27-0361C2CFCFF1}"/>
                </a:ext>
              </a:extLst>
            </p:cNvPr>
            <p:cNvSpPr/>
            <p:nvPr/>
          </p:nvSpPr>
          <p:spPr>
            <a:xfrm>
              <a:off x="10914672" y="5489861"/>
              <a:ext cx="214500" cy="215100"/>
            </a:xfrm>
            <a:prstGeom prst="ellipse">
              <a:avLst/>
            </a:prstGeom>
            <a:solidFill>
              <a:schemeClr val="accent1"/>
            </a:solid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7" name="Google Shape;705;p39">
              <a:extLst>
                <a:ext uri="{FF2B5EF4-FFF2-40B4-BE49-F238E27FC236}">
                  <a16:creationId xmlns:a16="http://schemas.microsoft.com/office/drawing/2014/main" id="{63B427E7-C069-E44F-8170-ADF6D9A2F411}"/>
                </a:ext>
              </a:extLst>
            </p:cNvPr>
            <p:cNvSpPr/>
            <p:nvPr/>
          </p:nvSpPr>
          <p:spPr>
            <a:xfrm>
              <a:off x="10914672" y="5994863"/>
              <a:ext cx="214500" cy="215100"/>
            </a:xfrm>
            <a:prstGeom prst="ellipse">
              <a:avLst/>
            </a:prstGeom>
            <a:solidFill>
              <a:schemeClr val="accent4"/>
            </a:solid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8" name="Google Shape;706;p39">
              <a:extLst>
                <a:ext uri="{FF2B5EF4-FFF2-40B4-BE49-F238E27FC236}">
                  <a16:creationId xmlns:a16="http://schemas.microsoft.com/office/drawing/2014/main" id="{CB096D7A-514D-864C-B34D-2295BC0E2B6D}"/>
                </a:ext>
              </a:extLst>
            </p:cNvPr>
            <p:cNvSpPr/>
            <p:nvPr/>
          </p:nvSpPr>
          <p:spPr>
            <a:xfrm>
              <a:off x="11595623" y="5710038"/>
              <a:ext cx="28649" cy="276082"/>
            </a:xfrm>
            <a:custGeom>
              <a:avLst/>
              <a:gdLst/>
              <a:ahLst/>
              <a:cxnLst/>
              <a:rect l="l" t="t" r="r" b="b"/>
              <a:pathLst>
                <a:path w="39" h="376" extrusionOk="0">
                  <a:moveTo>
                    <a:pt x="0" y="0"/>
                  </a:moveTo>
                  <a:cubicBezTo>
                    <a:pt x="25" y="59"/>
                    <a:pt x="39" y="123"/>
                    <a:pt x="39" y="190"/>
                  </a:cubicBezTo>
                  <a:cubicBezTo>
                    <a:pt x="39" y="256"/>
                    <a:pt x="26" y="319"/>
                    <a:pt x="2" y="376"/>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9" name="Google Shape;707;p39">
              <a:extLst>
                <a:ext uri="{FF2B5EF4-FFF2-40B4-BE49-F238E27FC236}">
                  <a16:creationId xmlns:a16="http://schemas.microsoft.com/office/drawing/2014/main" id="{711F7012-EDB9-6843-88D7-0CED089CFCC5}"/>
                </a:ext>
              </a:extLst>
            </p:cNvPr>
            <p:cNvSpPr/>
            <p:nvPr/>
          </p:nvSpPr>
          <p:spPr>
            <a:xfrm>
              <a:off x="11138826" y="6170527"/>
              <a:ext cx="275351" cy="29145"/>
            </a:xfrm>
            <a:custGeom>
              <a:avLst/>
              <a:gdLst/>
              <a:ahLst/>
              <a:cxnLst/>
              <a:rect l="l" t="t" r="r" b="b"/>
              <a:pathLst>
                <a:path w="375" h="40" extrusionOk="0">
                  <a:moveTo>
                    <a:pt x="375" y="0"/>
                  </a:moveTo>
                  <a:cubicBezTo>
                    <a:pt x="317" y="26"/>
                    <a:pt x="253" y="40"/>
                    <a:pt x="185" y="40"/>
                  </a:cubicBezTo>
                  <a:cubicBezTo>
                    <a:pt x="119" y="40"/>
                    <a:pt x="57" y="26"/>
                    <a:pt x="0" y="2"/>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0" name="Google Shape;708;p39">
              <a:extLst>
                <a:ext uri="{FF2B5EF4-FFF2-40B4-BE49-F238E27FC236}">
                  <a16:creationId xmlns:a16="http://schemas.microsoft.com/office/drawing/2014/main" id="{A059C06E-772A-784C-8319-CC8C97DE4304}"/>
                </a:ext>
              </a:extLst>
            </p:cNvPr>
            <p:cNvSpPr/>
            <p:nvPr/>
          </p:nvSpPr>
          <p:spPr>
            <a:xfrm>
              <a:off x="10925018" y="5713747"/>
              <a:ext cx="28649" cy="275287"/>
            </a:xfrm>
            <a:custGeom>
              <a:avLst/>
              <a:gdLst/>
              <a:ahLst/>
              <a:cxnLst/>
              <a:rect l="l" t="t" r="r" b="b"/>
              <a:pathLst>
                <a:path w="39" h="375" extrusionOk="0">
                  <a:moveTo>
                    <a:pt x="39" y="375"/>
                  </a:moveTo>
                  <a:cubicBezTo>
                    <a:pt x="14" y="317"/>
                    <a:pt x="0" y="253"/>
                    <a:pt x="0" y="185"/>
                  </a:cubicBezTo>
                  <a:cubicBezTo>
                    <a:pt x="0" y="120"/>
                    <a:pt x="13" y="57"/>
                    <a:pt x="37"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1" name="Google Shape;709;p39">
              <a:extLst>
                <a:ext uri="{FF2B5EF4-FFF2-40B4-BE49-F238E27FC236}">
                  <a16:creationId xmlns:a16="http://schemas.microsoft.com/office/drawing/2014/main" id="{9D4EA847-CF59-7245-A233-E5BB3B70CC06}"/>
                </a:ext>
              </a:extLst>
            </p:cNvPr>
            <p:cNvSpPr/>
            <p:nvPr/>
          </p:nvSpPr>
          <p:spPr>
            <a:xfrm>
              <a:off x="11135112" y="5499930"/>
              <a:ext cx="275351" cy="28880"/>
            </a:xfrm>
            <a:custGeom>
              <a:avLst/>
              <a:gdLst/>
              <a:ahLst/>
              <a:cxnLst/>
              <a:rect l="l" t="t" r="r" b="b"/>
              <a:pathLst>
                <a:path w="375" h="39" extrusionOk="0">
                  <a:moveTo>
                    <a:pt x="375" y="37"/>
                  </a:moveTo>
                  <a:cubicBezTo>
                    <a:pt x="318" y="13"/>
                    <a:pt x="256" y="0"/>
                    <a:pt x="190" y="0"/>
                  </a:cubicBezTo>
                  <a:cubicBezTo>
                    <a:pt x="122" y="0"/>
                    <a:pt x="58" y="14"/>
                    <a:pt x="0" y="39"/>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2" name="Google Shape;710;p39">
              <a:extLst>
                <a:ext uri="{FF2B5EF4-FFF2-40B4-BE49-F238E27FC236}">
                  <a16:creationId xmlns:a16="http://schemas.microsoft.com/office/drawing/2014/main" id="{5888A97F-23C0-D24B-BFC3-2FE2E442A7B7}"/>
                </a:ext>
              </a:extLst>
            </p:cNvPr>
            <p:cNvSpPr/>
            <p:nvPr/>
          </p:nvSpPr>
          <p:spPr>
            <a:xfrm>
              <a:off x="11578115" y="5950881"/>
              <a:ext cx="52789" cy="38948"/>
            </a:xfrm>
            <a:custGeom>
              <a:avLst/>
              <a:gdLst/>
              <a:ahLst/>
              <a:cxnLst/>
              <a:rect l="l" t="t" r="r" b="b"/>
              <a:pathLst>
                <a:path w="199" h="147" extrusionOk="0">
                  <a:moveTo>
                    <a:pt x="0" y="0"/>
                  </a:moveTo>
                  <a:lnTo>
                    <a:pt x="64" y="147"/>
                  </a:lnTo>
                  <a:lnTo>
                    <a:pt x="199" y="83"/>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3" name="Google Shape;711;p39">
              <a:extLst>
                <a:ext uri="{FF2B5EF4-FFF2-40B4-BE49-F238E27FC236}">
                  <a16:creationId xmlns:a16="http://schemas.microsoft.com/office/drawing/2014/main" id="{581D5572-AF84-D542-B4F2-A5C995C2D05B}"/>
                </a:ext>
              </a:extLst>
            </p:cNvPr>
            <p:cNvSpPr/>
            <p:nvPr/>
          </p:nvSpPr>
          <p:spPr>
            <a:xfrm>
              <a:off x="11135112" y="6152776"/>
              <a:ext cx="38199" cy="52991"/>
            </a:xfrm>
            <a:custGeom>
              <a:avLst/>
              <a:gdLst/>
              <a:ahLst/>
              <a:cxnLst/>
              <a:rect l="l" t="t" r="r" b="b"/>
              <a:pathLst>
                <a:path w="144" h="200" extrusionOk="0">
                  <a:moveTo>
                    <a:pt x="144" y="0"/>
                  </a:moveTo>
                  <a:lnTo>
                    <a:pt x="0" y="67"/>
                  </a:lnTo>
                  <a:lnTo>
                    <a:pt x="64" y="200"/>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4" name="Google Shape;712;p39">
              <a:extLst>
                <a:ext uri="{FF2B5EF4-FFF2-40B4-BE49-F238E27FC236}">
                  <a16:creationId xmlns:a16="http://schemas.microsoft.com/office/drawing/2014/main" id="{58340678-DDB4-1C45-8445-B2FC538A5EA5}"/>
                </a:ext>
              </a:extLst>
            </p:cNvPr>
            <p:cNvSpPr/>
            <p:nvPr/>
          </p:nvSpPr>
          <p:spPr>
            <a:xfrm>
              <a:off x="10918386" y="5710038"/>
              <a:ext cx="53054" cy="38154"/>
            </a:xfrm>
            <a:custGeom>
              <a:avLst/>
              <a:gdLst/>
              <a:ahLst/>
              <a:cxnLst/>
              <a:rect l="l" t="t" r="r" b="b"/>
              <a:pathLst>
                <a:path w="200" h="144" extrusionOk="0">
                  <a:moveTo>
                    <a:pt x="200" y="144"/>
                  </a:moveTo>
                  <a:lnTo>
                    <a:pt x="136" y="0"/>
                  </a:lnTo>
                  <a:lnTo>
                    <a:pt x="0" y="64"/>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5" name="Google Shape;713;p39">
              <a:extLst>
                <a:ext uri="{FF2B5EF4-FFF2-40B4-BE49-F238E27FC236}">
                  <a16:creationId xmlns:a16="http://schemas.microsoft.com/office/drawing/2014/main" id="{1907468C-D8FF-784A-9E6C-0B72E35A4F53}"/>
                </a:ext>
              </a:extLst>
            </p:cNvPr>
            <p:cNvSpPr/>
            <p:nvPr/>
          </p:nvSpPr>
          <p:spPr>
            <a:xfrm>
              <a:off x="11375979" y="5493571"/>
              <a:ext cx="38199" cy="52726"/>
            </a:xfrm>
            <a:custGeom>
              <a:avLst/>
              <a:gdLst/>
              <a:ahLst/>
              <a:cxnLst/>
              <a:rect l="l" t="t" r="r" b="b"/>
              <a:pathLst>
                <a:path w="144" h="199" extrusionOk="0">
                  <a:moveTo>
                    <a:pt x="0" y="199"/>
                  </a:moveTo>
                  <a:lnTo>
                    <a:pt x="144" y="135"/>
                  </a:lnTo>
                  <a:lnTo>
                    <a:pt x="81" y="0"/>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28" name="Google Shape;655;p39">
            <a:extLst>
              <a:ext uri="{FF2B5EF4-FFF2-40B4-BE49-F238E27FC236}">
                <a16:creationId xmlns:a16="http://schemas.microsoft.com/office/drawing/2014/main" id="{CF253AF9-CA32-E940-9B8F-824BA30FDBF0}"/>
              </a:ext>
            </a:extLst>
          </p:cNvPr>
          <p:cNvGrpSpPr/>
          <p:nvPr/>
        </p:nvGrpSpPr>
        <p:grpSpPr>
          <a:xfrm>
            <a:off x="983335" y="3392868"/>
            <a:ext cx="426383" cy="382967"/>
            <a:chOff x="1147762" y="1131887"/>
            <a:chExt cx="5137150" cy="4619626"/>
          </a:xfrm>
        </p:grpSpPr>
        <p:sp>
          <p:nvSpPr>
            <p:cNvPr id="29" name="Google Shape;656;p39">
              <a:extLst>
                <a:ext uri="{FF2B5EF4-FFF2-40B4-BE49-F238E27FC236}">
                  <a16:creationId xmlns:a16="http://schemas.microsoft.com/office/drawing/2014/main" id="{B816C047-955C-B049-8AA2-1CFBF3347A1B}"/>
                </a:ext>
              </a:extLst>
            </p:cNvPr>
            <p:cNvSpPr/>
            <p:nvPr/>
          </p:nvSpPr>
          <p:spPr>
            <a:xfrm>
              <a:off x="1147762" y="2425700"/>
              <a:ext cx="2505075" cy="3325813"/>
            </a:xfrm>
            <a:custGeom>
              <a:avLst/>
              <a:gdLst/>
              <a:ahLst/>
              <a:cxnLst/>
              <a:rect l="l" t="t" r="r" b="b"/>
              <a:pathLst>
                <a:path w="566" h="751" extrusionOk="0">
                  <a:moveTo>
                    <a:pt x="62" y="403"/>
                  </a:moveTo>
                  <a:cubicBezTo>
                    <a:pt x="9" y="496"/>
                    <a:pt x="0" y="584"/>
                    <a:pt x="37" y="649"/>
                  </a:cubicBezTo>
                  <a:cubicBezTo>
                    <a:pt x="75" y="715"/>
                    <a:pt x="155" y="751"/>
                    <a:pt x="263" y="751"/>
                  </a:cubicBezTo>
                  <a:cubicBezTo>
                    <a:pt x="449" y="751"/>
                    <a:pt x="449" y="751"/>
                    <a:pt x="449" y="751"/>
                  </a:cubicBezTo>
                  <a:cubicBezTo>
                    <a:pt x="413" y="733"/>
                    <a:pt x="375" y="705"/>
                    <a:pt x="351" y="658"/>
                  </a:cubicBezTo>
                  <a:cubicBezTo>
                    <a:pt x="303" y="564"/>
                    <a:pt x="352" y="480"/>
                    <a:pt x="355" y="476"/>
                  </a:cubicBezTo>
                  <a:cubicBezTo>
                    <a:pt x="370" y="450"/>
                    <a:pt x="370" y="450"/>
                    <a:pt x="370" y="450"/>
                  </a:cubicBezTo>
                  <a:cubicBezTo>
                    <a:pt x="566" y="111"/>
                    <a:pt x="566" y="111"/>
                    <a:pt x="566" y="111"/>
                  </a:cubicBezTo>
                  <a:cubicBezTo>
                    <a:pt x="555" y="92"/>
                    <a:pt x="555" y="92"/>
                    <a:pt x="555" y="92"/>
                  </a:cubicBezTo>
                  <a:cubicBezTo>
                    <a:pt x="550" y="85"/>
                    <a:pt x="487" y="0"/>
                    <a:pt x="398" y="0"/>
                  </a:cubicBezTo>
                  <a:cubicBezTo>
                    <a:pt x="310" y="0"/>
                    <a:pt x="265" y="55"/>
                    <a:pt x="249" y="79"/>
                  </a:cubicBezTo>
                  <a:lnTo>
                    <a:pt x="62" y="403"/>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0" name="Google Shape;657;p39">
              <a:extLst>
                <a:ext uri="{FF2B5EF4-FFF2-40B4-BE49-F238E27FC236}">
                  <a16:creationId xmlns:a16="http://schemas.microsoft.com/office/drawing/2014/main" id="{C350BB3B-DC6D-074F-AD79-360DA0003442}"/>
                </a:ext>
              </a:extLst>
            </p:cNvPr>
            <p:cNvSpPr/>
            <p:nvPr/>
          </p:nvSpPr>
          <p:spPr>
            <a:xfrm>
              <a:off x="2617787" y="3519487"/>
              <a:ext cx="3667125" cy="2232024"/>
            </a:xfrm>
            <a:custGeom>
              <a:avLst/>
              <a:gdLst/>
              <a:ahLst/>
              <a:cxnLst/>
              <a:rect l="l" t="t" r="r" b="b"/>
              <a:pathLst>
                <a:path w="829" h="504" extrusionOk="0">
                  <a:moveTo>
                    <a:pt x="766" y="156"/>
                  </a:moveTo>
                  <a:cubicBezTo>
                    <a:pt x="676" y="0"/>
                    <a:pt x="676" y="0"/>
                    <a:pt x="676" y="0"/>
                  </a:cubicBezTo>
                  <a:cubicBezTo>
                    <a:pt x="680" y="40"/>
                    <a:pt x="676" y="87"/>
                    <a:pt x="651" y="131"/>
                  </a:cubicBezTo>
                  <a:cubicBezTo>
                    <a:pt x="600" y="220"/>
                    <a:pt x="492" y="222"/>
                    <a:pt x="479" y="222"/>
                  </a:cubicBezTo>
                  <a:cubicBezTo>
                    <a:pt x="479" y="222"/>
                    <a:pt x="479" y="222"/>
                    <a:pt x="479" y="222"/>
                  </a:cubicBezTo>
                  <a:cubicBezTo>
                    <a:pt x="448" y="222"/>
                    <a:pt x="448" y="222"/>
                    <a:pt x="448" y="222"/>
                  </a:cubicBezTo>
                  <a:cubicBezTo>
                    <a:pt x="57" y="222"/>
                    <a:pt x="57" y="222"/>
                    <a:pt x="57" y="222"/>
                  </a:cubicBezTo>
                  <a:cubicBezTo>
                    <a:pt x="45" y="242"/>
                    <a:pt x="45" y="242"/>
                    <a:pt x="45" y="242"/>
                  </a:cubicBezTo>
                  <a:cubicBezTo>
                    <a:pt x="43" y="246"/>
                    <a:pt x="0" y="318"/>
                    <a:pt x="42" y="399"/>
                  </a:cubicBezTo>
                  <a:cubicBezTo>
                    <a:pt x="91" y="495"/>
                    <a:pt x="209" y="503"/>
                    <a:pt x="216" y="504"/>
                  </a:cubicBezTo>
                  <a:cubicBezTo>
                    <a:pt x="566" y="504"/>
                    <a:pt x="566" y="504"/>
                    <a:pt x="566" y="504"/>
                  </a:cubicBezTo>
                  <a:cubicBezTo>
                    <a:pt x="674" y="504"/>
                    <a:pt x="754" y="468"/>
                    <a:pt x="792" y="402"/>
                  </a:cubicBezTo>
                  <a:cubicBezTo>
                    <a:pt x="829" y="337"/>
                    <a:pt x="820" y="249"/>
                    <a:pt x="766" y="156"/>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1" name="Google Shape;658;p39">
              <a:extLst>
                <a:ext uri="{FF2B5EF4-FFF2-40B4-BE49-F238E27FC236}">
                  <a16:creationId xmlns:a16="http://schemas.microsoft.com/office/drawing/2014/main" id="{0894E42D-7461-A34D-9E1F-01AAEAA45F21}"/>
                </a:ext>
              </a:extLst>
            </p:cNvPr>
            <p:cNvSpPr/>
            <p:nvPr/>
          </p:nvSpPr>
          <p:spPr>
            <a:xfrm>
              <a:off x="2449512" y="1131887"/>
              <a:ext cx="3167061" cy="3259137"/>
            </a:xfrm>
            <a:custGeom>
              <a:avLst/>
              <a:gdLst/>
              <a:ahLst/>
              <a:cxnLst/>
              <a:rect l="l" t="t" r="r" b="b"/>
              <a:pathLst>
                <a:path w="716" h="736" extrusionOk="0">
                  <a:moveTo>
                    <a:pt x="487" y="145"/>
                  </a:moveTo>
                  <a:cubicBezTo>
                    <a:pt x="433" y="52"/>
                    <a:pt x="362" y="0"/>
                    <a:pt x="286" y="0"/>
                  </a:cubicBezTo>
                  <a:cubicBezTo>
                    <a:pt x="211" y="0"/>
                    <a:pt x="140" y="52"/>
                    <a:pt x="86" y="145"/>
                  </a:cubicBezTo>
                  <a:cubicBezTo>
                    <a:pt x="0" y="294"/>
                    <a:pt x="0" y="294"/>
                    <a:pt x="0" y="294"/>
                  </a:cubicBezTo>
                  <a:cubicBezTo>
                    <a:pt x="27" y="278"/>
                    <a:pt x="61" y="266"/>
                    <a:pt x="104" y="266"/>
                  </a:cubicBezTo>
                  <a:cubicBezTo>
                    <a:pt x="210" y="266"/>
                    <a:pt x="279" y="365"/>
                    <a:pt x="282" y="370"/>
                  </a:cubicBezTo>
                  <a:cubicBezTo>
                    <a:pt x="283" y="371"/>
                    <a:pt x="283" y="371"/>
                    <a:pt x="283" y="371"/>
                  </a:cubicBezTo>
                  <a:cubicBezTo>
                    <a:pt x="293" y="390"/>
                    <a:pt x="293" y="390"/>
                    <a:pt x="293" y="390"/>
                  </a:cubicBezTo>
                  <a:cubicBezTo>
                    <a:pt x="298" y="397"/>
                    <a:pt x="298" y="397"/>
                    <a:pt x="298" y="397"/>
                  </a:cubicBezTo>
                  <a:cubicBezTo>
                    <a:pt x="493" y="736"/>
                    <a:pt x="493" y="736"/>
                    <a:pt x="493" y="736"/>
                  </a:cubicBezTo>
                  <a:cubicBezTo>
                    <a:pt x="517" y="736"/>
                    <a:pt x="517" y="736"/>
                    <a:pt x="517" y="736"/>
                  </a:cubicBezTo>
                  <a:cubicBezTo>
                    <a:pt x="517" y="736"/>
                    <a:pt x="517" y="736"/>
                    <a:pt x="517" y="736"/>
                  </a:cubicBezTo>
                  <a:cubicBezTo>
                    <a:pt x="522" y="736"/>
                    <a:pt x="622" y="735"/>
                    <a:pt x="667" y="657"/>
                  </a:cubicBezTo>
                  <a:cubicBezTo>
                    <a:pt x="716" y="573"/>
                    <a:pt x="672" y="467"/>
                    <a:pt x="668" y="459"/>
                  </a:cubicBezTo>
                  <a:lnTo>
                    <a:pt x="487" y="14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33" name="Google Shape;427;p39">
            <a:extLst>
              <a:ext uri="{FF2B5EF4-FFF2-40B4-BE49-F238E27FC236}">
                <a16:creationId xmlns:a16="http://schemas.microsoft.com/office/drawing/2014/main" id="{22A2CA4C-F05E-7C4A-B3F5-69E33C5AAC60}"/>
              </a:ext>
            </a:extLst>
          </p:cNvPr>
          <p:cNvGrpSpPr/>
          <p:nvPr/>
        </p:nvGrpSpPr>
        <p:grpSpPr>
          <a:xfrm>
            <a:off x="944196" y="2129880"/>
            <a:ext cx="530602" cy="513557"/>
            <a:chOff x="9901824" y="937343"/>
            <a:chExt cx="744273" cy="793950"/>
          </a:xfrm>
        </p:grpSpPr>
        <p:grpSp>
          <p:nvGrpSpPr>
            <p:cNvPr id="34" name="Google Shape;428;p39">
              <a:extLst>
                <a:ext uri="{FF2B5EF4-FFF2-40B4-BE49-F238E27FC236}">
                  <a16:creationId xmlns:a16="http://schemas.microsoft.com/office/drawing/2014/main" id="{2F5A1BA8-05BF-2E47-919B-1510552854DE}"/>
                </a:ext>
              </a:extLst>
            </p:cNvPr>
            <p:cNvGrpSpPr/>
            <p:nvPr/>
          </p:nvGrpSpPr>
          <p:grpSpPr>
            <a:xfrm>
              <a:off x="9901824" y="937343"/>
              <a:ext cx="744273" cy="793950"/>
              <a:chOff x="9901824" y="937343"/>
              <a:chExt cx="744273" cy="793950"/>
            </a:xfrm>
          </p:grpSpPr>
          <p:sp>
            <p:nvSpPr>
              <p:cNvPr id="41" name="Google Shape;429;p39">
                <a:extLst>
                  <a:ext uri="{FF2B5EF4-FFF2-40B4-BE49-F238E27FC236}">
                    <a16:creationId xmlns:a16="http://schemas.microsoft.com/office/drawing/2014/main" id="{8600C39B-D78D-DE49-84A0-8BA5BDBC457C}"/>
                  </a:ext>
                </a:extLst>
              </p:cNvPr>
              <p:cNvSpPr/>
              <p:nvPr/>
            </p:nvSpPr>
            <p:spPr>
              <a:xfrm>
                <a:off x="10463799" y="1043794"/>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2" name="Google Shape;430;p39">
                <a:extLst>
                  <a:ext uri="{FF2B5EF4-FFF2-40B4-BE49-F238E27FC236}">
                    <a16:creationId xmlns:a16="http://schemas.microsoft.com/office/drawing/2014/main" id="{6115C0EA-4FFD-8348-A4CA-0824B454D3D8}"/>
                  </a:ext>
                </a:extLst>
              </p:cNvPr>
              <p:cNvSpPr/>
              <p:nvPr/>
            </p:nvSpPr>
            <p:spPr>
              <a:xfrm>
                <a:off x="10546077" y="1303491"/>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3" name="Google Shape;431;p39">
                <a:extLst>
                  <a:ext uri="{FF2B5EF4-FFF2-40B4-BE49-F238E27FC236}">
                    <a16:creationId xmlns:a16="http://schemas.microsoft.com/office/drawing/2014/main" id="{689149D0-8C63-0649-B58E-44785F88B168}"/>
                  </a:ext>
                </a:extLst>
              </p:cNvPr>
              <p:cNvSpPr/>
              <p:nvPr/>
            </p:nvSpPr>
            <p:spPr>
              <a:xfrm>
                <a:off x="10463799" y="1499539"/>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4" name="Google Shape;432;p39">
                <a:extLst>
                  <a:ext uri="{FF2B5EF4-FFF2-40B4-BE49-F238E27FC236}">
                    <a16:creationId xmlns:a16="http://schemas.microsoft.com/office/drawing/2014/main" id="{59F3ECEE-E11E-F247-B625-4FEDFCB9EB83}"/>
                  </a:ext>
                </a:extLst>
              </p:cNvPr>
              <p:cNvSpPr/>
              <p:nvPr/>
            </p:nvSpPr>
            <p:spPr>
              <a:xfrm>
                <a:off x="10008275" y="1500204"/>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5" name="Google Shape;433;p39">
                <a:extLst>
                  <a:ext uri="{FF2B5EF4-FFF2-40B4-BE49-F238E27FC236}">
                    <a16:creationId xmlns:a16="http://schemas.microsoft.com/office/drawing/2014/main" id="{29AF25F6-8244-534F-9EF1-341912C9F313}"/>
                  </a:ext>
                </a:extLst>
              </p:cNvPr>
              <p:cNvSpPr/>
              <p:nvPr/>
            </p:nvSpPr>
            <p:spPr>
              <a:xfrm>
                <a:off x="9901824" y="1303934"/>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6" name="Google Shape;434;p39">
                <a:extLst>
                  <a:ext uri="{FF2B5EF4-FFF2-40B4-BE49-F238E27FC236}">
                    <a16:creationId xmlns:a16="http://schemas.microsoft.com/office/drawing/2014/main" id="{20D4F313-7FDF-B545-8B8F-8C47167B25BD}"/>
                  </a:ext>
                </a:extLst>
              </p:cNvPr>
              <p:cNvSpPr/>
              <p:nvPr/>
            </p:nvSpPr>
            <p:spPr>
              <a:xfrm>
                <a:off x="10008275" y="1044237"/>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7" name="Google Shape;435;p39">
                <a:extLst>
                  <a:ext uri="{FF2B5EF4-FFF2-40B4-BE49-F238E27FC236}">
                    <a16:creationId xmlns:a16="http://schemas.microsoft.com/office/drawing/2014/main" id="{3B57B195-41CD-934F-80D7-F80BB545F04B}"/>
                  </a:ext>
                </a:extLst>
              </p:cNvPr>
              <p:cNvSpPr/>
              <p:nvPr/>
            </p:nvSpPr>
            <p:spPr>
              <a:xfrm>
                <a:off x="10267751" y="937343"/>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8" name="Google Shape;436;p39">
                <a:extLst>
                  <a:ext uri="{FF2B5EF4-FFF2-40B4-BE49-F238E27FC236}">
                    <a16:creationId xmlns:a16="http://schemas.microsoft.com/office/drawing/2014/main" id="{98917112-D615-FC4C-847E-46743381295F}"/>
                  </a:ext>
                </a:extLst>
              </p:cNvPr>
              <p:cNvSpPr/>
              <p:nvPr/>
            </p:nvSpPr>
            <p:spPr>
              <a:xfrm>
                <a:off x="10183698" y="1629498"/>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9" name="Google Shape;437;p39">
                <a:extLst>
                  <a:ext uri="{FF2B5EF4-FFF2-40B4-BE49-F238E27FC236}">
                    <a16:creationId xmlns:a16="http://schemas.microsoft.com/office/drawing/2014/main" id="{5559D5BB-856B-D743-9B7E-87AEC62056DC}"/>
                  </a:ext>
                </a:extLst>
              </p:cNvPr>
              <p:cNvSpPr/>
              <p:nvPr/>
            </p:nvSpPr>
            <p:spPr>
              <a:xfrm>
                <a:off x="10188356" y="1667865"/>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50" name="Google Shape;438;p39">
                <a:extLst>
                  <a:ext uri="{FF2B5EF4-FFF2-40B4-BE49-F238E27FC236}">
                    <a16:creationId xmlns:a16="http://schemas.microsoft.com/office/drawing/2014/main" id="{85EDBB84-5B47-FF43-8959-281D80CA9502}"/>
                  </a:ext>
                </a:extLst>
              </p:cNvPr>
              <p:cNvSpPr/>
              <p:nvPr/>
            </p:nvSpPr>
            <p:spPr>
              <a:xfrm>
                <a:off x="10212751" y="1705567"/>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35" name="Google Shape;439;p39">
              <a:extLst>
                <a:ext uri="{FF2B5EF4-FFF2-40B4-BE49-F238E27FC236}">
                  <a16:creationId xmlns:a16="http://schemas.microsoft.com/office/drawing/2014/main" id="{1263E466-33DE-B34D-B466-CC1AD1EA5867}"/>
                </a:ext>
              </a:extLst>
            </p:cNvPr>
            <p:cNvSpPr/>
            <p:nvPr/>
          </p:nvSpPr>
          <p:spPr>
            <a:xfrm>
              <a:off x="10047751" y="1220548"/>
              <a:ext cx="217117" cy="205362"/>
            </a:xfrm>
            <a:custGeom>
              <a:avLst/>
              <a:gdLst/>
              <a:ahLst/>
              <a:cxnLst/>
              <a:rect l="l" t="t" r="r" b="b"/>
              <a:pathLst>
                <a:path w="380" h="359" extrusionOk="0">
                  <a:moveTo>
                    <a:pt x="63" y="268"/>
                  </a:moveTo>
                  <a:cubicBezTo>
                    <a:pt x="78" y="297"/>
                    <a:pt x="94" y="324"/>
                    <a:pt x="108" y="350"/>
                  </a:cubicBezTo>
                  <a:cubicBezTo>
                    <a:pt x="113" y="359"/>
                    <a:pt x="113" y="359"/>
                    <a:pt x="113" y="359"/>
                  </a:cubicBezTo>
                  <a:cubicBezTo>
                    <a:pt x="380" y="206"/>
                    <a:pt x="380" y="206"/>
                    <a:pt x="380" y="206"/>
                  </a:cubicBezTo>
                  <a:cubicBezTo>
                    <a:pt x="23" y="0"/>
                    <a:pt x="23" y="0"/>
                    <a:pt x="23" y="0"/>
                  </a:cubicBezTo>
                  <a:cubicBezTo>
                    <a:pt x="22" y="2"/>
                    <a:pt x="22" y="4"/>
                    <a:pt x="21" y="6"/>
                  </a:cubicBezTo>
                  <a:cubicBezTo>
                    <a:pt x="21" y="6"/>
                    <a:pt x="21" y="6"/>
                    <a:pt x="21" y="6"/>
                  </a:cubicBezTo>
                  <a:cubicBezTo>
                    <a:pt x="0" y="88"/>
                    <a:pt x="14" y="174"/>
                    <a:pt x="63" y="268"/>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6" name="Google Shape;440;p39">
              <a:extLst>
                <a:ext uri="{FF2B5EF4-FFF2-40B4-BE49-F238E27FC236}">
                  <a16:creationId xmlns:a16="http://schemas.microsoft.com/office/drawing/2014/main" id="{253AD46D-84A8-A442-9C9D-0B1F285C7967}"/>
                </a:ext>
              </a:extLst>
            </p:cNvPr>
            <p:cNvSpPr/>
            <p:nvPr/>
          </p:nvSpPr>
          <p:spPr>
            <a:xfrm>
              <a:off x="10063053" y="1080830"/>
              <a:ext cx="205806" cy="250604"/>
            </a:xfrm>
            <a:custGeom>
              <a:avLst/>
              <a:gdLst/>
              <a:ahLst/>
              <a:cxnLst/>
              <a:rect l="l" t="t" r="r" b="b"/>
              <a:pathLst>
                <a:path w="360" h="438" extrusionOk="0">
                  <a:moveTo>
                    <a:pt x="0" y="230"/>
                  </a:moveTo>
                  <a:cubicBezTo>
                    <a:pt x="360" y="438"/>
                    <a:pt x="360" y="438"/>
                    <a:pt x="360" y="438"/>
                  </a:cubicBezTo>
                  <a:cubicBezTo>
                    <a:pt x="360" y="0"/>
                    <a:pt x="360" y="0"/>
                    <a:pt x="360" y="0"/>
                  </a:cubicBezTo>
                  <a:cubicBezTo>
                    <a:pt x="174" y="3"/>
                    <a:pt x="40" y="117"/>
                    <a:pt x="0" y="23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7" name="Google Shape;441;p39">
              <a:extLst>
                <a:ext uri="{FF2B5EF4-FFF2-40B4-BE49-F238E27FC236}">
                  <a16:creationId xmlns:a16="http://schemas.microsoft.com/office/drawing/2014/main" id="{40606581-2968-044C-826B-06F196933A2D}"/>
                </a:ext>
              </a:extLst>
            </p:cNvPr>
            <p:cNvSpPr/>
            <p:nvPr/>
          </p:nvSpPr>
          <p:spPr>
            <a:xfrm>
              <a:off x="10276400" y="1080830"/>
              <a:ext cx="208024" cy="250604"/>
            </a:xfrm>
            <a:custGeom>
              <a:avLst/>
              <a:gdLst/>
              <a:ahLst/>
              <a:cxnLst/>
              <a:rect l="l" t="t" r="r" b="b"/>
              <a:pathLst>
                <a:path w="364" h="438" extrusionOk="0">
                  <a:moveTo>
                    <a:pt x="0" y="0"/>
                  </a:moveTo>
                  <a:cubicBezTo>
                    <a:pt x="0" y="438"/>
                    <a:pt x="0" y="438"/>
                    <a:pt x="0" y="438"/>
                  </a:cubicBezTo>
                  <a:cubicBezTo>
                    <a:pt x="364" y="228"/>
                    <a:pt x="364" y="228"/>
                    <a:pt x="364" y="228"/>
                  </a:cubicBezTo>
                  <a:cubicBezTo>
                    <a:pt x="323" y="115"/>
                    <a:pt x="186" y="1"/>
                    <a:pt x="0"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8" name="Google Shape;442;p39">
              <a:extLst>
                <a:ext uri="{FF2B5EF4-FFF2-40B4-BE49-F238E27FC236}">
                  <a16:creationId xmlns:a16="http://schemas.microsoft.com/office/drawing/2014/main" id="{BF3E9E15-801E-3148-9E1F-24EDF0911778}"/>
                </a:ext>
              </a:extLst>
            </p:cNvPr>
            <p:cNvSpPr/>
            <p:nvPr/>
          </p:nvSpPr>
          <p:spPr>
            <a:xfrm>
              <a:off x="10280392" y="1218773"/>
              <a:ext cx="219334" cy="208689"/>
            </a:xfrm>
            <a:custGeom>
              <a:avLst/>
              <a:gdLst/>
              <a:ahLst/>
              <a:cxnLst/>
              <a:rect l="l" t="t" r="r" b="b"/>
              <a:pathLst>
                <a:path w="384" h="365" extrusionOk="0">
                  <a:moveTo>
                    <a:pt x="322" y="271"/>
                  </a:moveTo>
                  <a:cubicBezTo>
                    <a:pt x="371" y="177"/>
                    <a:pt x="384" y="91"/>
                    <a:pt x="364" y="9"/>
                  </a:cubicBezTo>
                  <a:cubicBezTo>
                    <a:pt x="364" y="9"/>
                    <a:pt x="364" y="9"/>
                    <a:pt x="364" y="9"/>
                  </a:cubicBezTo>
                  <a:cubicBezTo>
                    <a:pt x="363" y="6"/>
                    <a:pt x="362" y="3"/>
                    <a:pt x="361" y="0"/>
                  </a:cubicBezTo>
                  <a:cubicBezTo>
                    <a:pt x="0" y="209"/>
                    <a:pt x="0" y="209"/>
                    <a:pt x="0" y="209"/>
                  </a:cubicBezTo>
                  <a:cubicBezTo>
                    <a:pt x="270" y="365"/>
                    <a:pt x="270" y="365"/>
                    <a:pt x="270" y="365"/>
                  </a:cubicBezTo>
                  <a:cubicBezTo>
                    <a:pt x="277" y="353"/>
                    <a:pt x="277" y="353"/>
                    <a:pt x="277" y="353"/>
                  </a:cubicBezTo>
                  <a:cubicBezTo>
                    <a:pt x="291" y="327"/>
                    <a:pt x="307" y="300"/>
                    <a:pt x="322" y="27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9" name="Google Shape;443;p39">
              <a:extLst>
                <a:ext uri="{FF2B5EF4-FFF2-40B4-BE49-F238E27FC236}">
                  <a16:creationId xmlns:a16="http://schemas.microsoft.com/office/drawing/2014/main" id="{18007244-07D1-4445-ABE8-37B02A24BFBB}"/>
                </a:ext>
              </a:extLst>
            </p:cNvPr>
            <p:cNvSpPr/>
            <p:nvPr/>
          </p:nvSpPr>
          <p:spPr>
            <a:xfrm>
              <a:off x="10116279" y="1345184"/>
              <a:ext cx="152580" cy="267681"/>
            </a:xfrm>
            <a:custGeom>
              <a:avLst/>
              <a:gdLst/>
              <a:ahLst/>
              <a:cxnLst/>
              <a:rect l="l" t="t" r="r" b="b"/>
              <a:pathLst>
                <a:path w="267" h="468" extrusionOk="0">
                  <a:moveTo>
                    <a:pt x="267" y="468"/>
                  </a:moveTo>
                  <a:cubicBezTo>
                    <a:pt x="267" y="0"/>
                    <a:pt x="267" y="0"/>
                    <a:pt x="267" y="0"/>
                  </a:cubicBezTo>
                  <a:cubicBezTo>
                    <a:pt x="0" y="153"/>
                    <a:pt x="0" y="153"/>
                    <a:pt x="0" y="153"/>
                  </a:cubicBezTo>
                  <a:cubicBezTo>
                    <a:pt x="21" y="190"/>
                    <a:pt x="42" y="229"/>
                    <a:pt x="61" y="272"/>
                  </a:cubicBezTo>
                  <a:cubicBezTo>
                    <a:pt x="75" y="304"/>
                    <a:pt x="83" y="346"/>
                    <a:pt x="90" y="383"/>
                  </a:cubicBezTo>
                  <a:cubicBezTo>
                    <a:pt x="92" y="398"/>
                    <a:pt x="95" y="411"/>
                    <a:pt x="98" y="424"/>
                  </a:cubicBezTo>
                  <a:cubicBezTo>
                    <a:pt x="105" y="457"/>
                    <a:pt x="116" y="466"/>
                    <a:pt x="151" y="467"/>
                  </a:cubicBezTo>
                  <a:cubicBezTo>
                    <a:pt x="157" y="468"/>
                    <a:pt x="157" y="468"/>
                    <a:pt x="157" y="468"/>
                  </a:cubicBezTo>
                  <a:cubicBezTo>
                    <a:pt x="185" y="468"/>
                    <a:pt x="185" y="468"/>
                    <a:pt x="185" y="468"/>
                  </a:cubicBezTo>
                  <a:cubicBezTo>
                    <a:pt x="237" y="468"/>
                    <a:pt x="237" y="468"/>
                    <a:pt x="237" y="468"/>
                  </a:cubicBezTo>
                  <a:cubicBezTo>
                    <a:pt x="247" y="468"/>
                    <a:pt x="257" y="468"/>
                    <a:pt x="267" y="46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0" name="Google Shape;444;p39">
              <a:extLst>
                <a:ext uri="{FF2B5EF4-FFF2-40B4-BE49-F238E27FC236}">
                  <a16:creationId xmlns:a16="http://schemas.microsoft.com/office/drawing/2014/main" id="{95F4B005-3917-174D-BF96-B2D75A30F9B5}"/>
                </a:ext>
              </a:extLst>
            </p:cNvPr>
            <p:cNvSpPr/>
            <p:nvPr/>
          </p:nvSpPr>
          <p:spPr>
            <a:xfrm>
              <a:off x="10276400" y="1345184"/>
              <a:ext cx="154798" cy="267681"/>
            </a:xfrm>
            <a:custGeom>
              <a:avLst/>
              <a:gdLst/>
              <a:ahLst/>
              <a:cxnLst/>
              <a:rect l="l" t="t" r="r" b="b"/>
              <a:pathLst>
                <a:path w="271" h="468" extrusionOk="0">
                  <a:moveTo>
                    <a:pt x="174" y="424"/>
                  </a:moveTo>
                  <a:cubicBezTo>
                    <a:pt x="177" y="411"/>
                    <a:pt x="180" y="398"/>
                    <a:pt x="182" y="383"/>
                  </a:cubicBezTo>
                  <a:cubicBezTo>
                    <a:pt x="189" y="346"/>
                    <a:pt x="197" y="304"/>
                    <a:pt x="211" y="272"/>
                  </a:cubicBezTo>
                  <a:cubicBezTo>
                    <a:pt x="230" y="229"/>
                    <a:pt x="251" y="191"/>
                    <a:pt x="271" y="156"/>
                  </a:cubicBezTo>
                  <a:cubicBezTo>
                    <a:pt x="0" y="0"/>
                    <a:pt x="0" y="0"/>
                    <a:pt x="0" y="0"/>
                  </a:cubicBezTo>
                  <a:cubicBezTo>
                    <a:pt x="0" y="467"/>
                    <a:pt x="0" y="467"/>
                    <a:pt x="0" y="467"/>
                  </a:cubicBezTo>
                  <a:cubicBezTo>
                    <a:pt x="5" y="467"/>
                    <a:pt x="5" y="467"/>
                    <a:pt x="5" y="467"/>
                  </a:cubicBezTo>
                  <a:cubicBezTo>
                    <a:pt x="5" y="468"/>
                    <a:pt x="5" y="468"/>
                    <a:pt x="5" y="468"/>
                  </a:cubicBezTo>
                  <a:cubicBezTo>
                    <a:pt x="5" y="468"/>
                    <a:pt x="5" y="468"/>
                    <a:pt x="5" y="468"/>
                  </a:cubicBezTo>
                  <a:cubicBezTo>
                    <a:pt x="15" y="468"/>
                    <a:pt x="25" y="468"/>
                    <a:pt x="36" y="468"/>
                  </a:cubicBezTo>
                  <a:cubicBezTo>
                    <a:pt x="42" y="467"/>
                    <a:pt x="42" y="467"/>
                    <a:pt x="42" y="467"/>
                  </a:cubicBezTo>
                  <a:cubicBezTo>
                    <a:pt x="94" y="468"/>
                    <a:pt x="94" y="468"/>
                    <a:pt x="94" y="468"/>
                  </a:cubicBezTo>
                  <a:cubicBezTo>
                    <a:pt x="101" y="468"/>
                    <a:pt x="108" y="468"/>
                    <a:pt x="115" y="467"/>
                  </a:cubicBezTo>
                  <a:cubicBezTo>
                    <a:pt x="157" y="467"/>
                    <a:pt x="167" y="456"/>
                    <a:pt x="174" y="424"/>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52" name="Google Shape;650;p39">
            <a:extLst>
              <a:ext uri="{FF2B5EF4-FFF2-40B4-BE49-F238E27FC236}">
                <a16:creationId xmlns:a16="http://schemas.microsoft.com/office/drawing/2014/main" id="{51DBE4ED-D1BA-D642-AE9F-E2CB86E67EF3}"/>
              </a:ext>
            </a:extLst>
          </p:cNvPr>
          <p:cNvGrpSpPr/>
          <p:nvPr/>
        </p:nvGrpSpPr>
        <p:grpSpPr>
          <a:xfrm rot="2041126">
            <a:off x="1126794" y="1092311"/>
            <a:ext cx="509154" cy="470175"/>
            <a:chOff x="557511" y="3214925"/>
            <a:chExt cx="719836" cy="720150"/>
          </a:xfrm>
        </p:grpSpPr>
        <p:sp>
          <p:nvSpPr>
            <p:cNvPr id="53" name="Google Shape;651;p39">
              <a:extLst>
                <a:ext uri="{FF2B5EF4-FFF2-40B4-BE49-F238E27FC236}">
                  <a16:creationId xmlns:a16="http://schemas.microsoft.com/office/drawing/2014/main" id="{C5F85047-A676-7E43-9070-1B7789A7C6F0}"/>
                </a:ext>
              </a:extLst>
            </p:cNvPr>
            <p:cNvSpPr/>
            <p:nvPr/>
          </p:nvSpPr>
          <p:spPr>
            <a:xfrm>
              <a:off x="557511" y="3214925"/>
              <a:ext cx="434543" cy="347863"/>
            </a:xfrm>
            <a:custGeom>
              <a:avLst/>
              <a:gdLst/>
              <a:ahLst/>
              <a:cxnLst/>
              <a:rect l="l" t="t" r="r" b="b"/>
              <a:pathLst>
                <a:path w="515" h="412" extrusionOk="0">
                  <a:moveTo>
                    <a:pt x="159" y="412"/>
                  </a:moveTo>
                  <a:cubicBezTo>
                    <a:pt x="147" y="402"/>
                    <a:pt x="139" y="388"/>
                    <a:pt x="139" y="373"/>
                  </a:cubicBezTo>
                  <a:cubicBezTo>
                    <a:pt x="139" y="358"/>
                    <a:pt x="146" y="344"/>
                    <a:pt x="158" y="334"/>
                  </a:cubicBezTo>
                  <a:cubicBezTo>
                    <a:pt x="175" y="319"/>
                    <a:pt x="200" y="312"/>
                    <a:pt x="227" y="312"/>
                  </a:cubicBezTo>
                  <a:cubicBezTo>
                    <a:pt x="254" y="312"/>
                    <a:pt x="278" y="319"/>
                    <a:pt x="296" y="334"/>
                  </a:cubicBezTo>
                  <a:cubicBezTo>
                    <a:pt x="307" y="344"/>
                    <a:pt x="314" y="358"/>
                    <a:pt x="314" y="373"/>
                  </a:cubicBezTo>
                  <a:cubicBezTo>
                    <a:pt x="314" y="388"/>
                    <a:pt x="307" y="402"/>
                    <a:pt x="295" y="412"/>
                  </a:cubicBezTo>
                  <a:cubicBezTo>
                    <a:pt x="402" y="412"/>
                    <a:pt x="402" y="412"/>
                    <a:pt x="402" y="412"/>
                  </a:cubicBezTo>
                  <a:cubicBezTo>
                    <a:pt x="408" y="412"/>
                    <a:pt x="413" y="407"/>
                    <a:pt x="413" y="401"/>
                  </a:cubicBezTo>
                  <a:cubicBezTo>
                    <a:pt x="413" y="262"/>
                    <a:pt x="413" y="262"/>
                    <a:pt x="413" y="262"/>
                  </a:cubicBezTo>
                  <a:cubicBezTo>
                    <a:pt x="414" y="258"/>
                    <a:pt x="418" y="253"/>
                    <a:pt x="423" y="253"/>
                  </a:cubicBezTo>
                  <a:cubicBezTo>
                    <a:pt x="433" y="253"/>
                    <a:pt x="442" y="253"/>
                    <a:pt x="448" y="262"/>
                  </a:cubicBezTo>
                  <a:cubicBezTo>
                    <a:pt x="452" y="267"/>
                    <a:pt x="454" y="272"/>
                    <a:pt x="457" y="277"/>
                  </a:cubicBezTo>
                  <a:cubicBezTo>
                    <a:pt x="467" y="293"/>
                    <a:pt x="487" y="294"/>
                    <a:pt x="499" y="280"/>
                  </a:cubicBezTo>
                  <a:cubicBezTo>
                    <a:pt x="510" y="266"/>
                    <a:pt x="515" y="246"/>
                    <a:pt x="514" y="228"/>
                  </a:cubicBezTo>
                  <a:cubicBezTo>
                    <a:pt x="515" y="210"/>
                    <a:pt x="510" y="190"/>
                    <a:pt x="499" y="176"/>
                  </a:cubicBezTo>
                  <a:cubicBezTo>
                    <a:pt x="487" y="161"/>
                    <a:pt x="467" y="162"/>
                    <a:pt x="457" y="178"/>
                  </a:cubicBezTo>
                  <a:cubicBezTo>
                    <a:pt x="454" y="183"/>
                    <a:pt x="452" y="189"/>
                    <a:pt x="448" y="194"/>
                  </a:cubicBezTo>
                  <a:cubicBezTo>
                    <a:pt x="442" y="203"/>
                    <a:pt x="433" y="203"/>
                    <a:pt x="423" y="203"/>
                  </a:cubicBezTo>
                  <a:cubicBezTo>
                    <a:pt x="418" y="202"/>
                    <a:pt x="414" y="198"/>
                    <a:pt x="413" y="194"/>
                  </a:cubicBezTo>
                  <a:cubicBezTo>
                    <a:pt x="413" y="12"/>
                    <a:pt x="413" y="12"/>
                    <a:pt x="413" y="12"/>
                  </a:cubicBezTo>
                  <a:cubicBezTo>
                    <a:pt x="413" y="5"/>
                    <a:pt x="408" y="0"/>
                    <a:pt x="402" y="0"/>
                  </a:cubicBezTo>
                  <a:cubicBezTo>
                    <a:pt x="11" y="0"/>
                    <a:pt x="11" y="0"/>
                    <a:pt x="11" y="0"/>
                  </a:cubicBezTo>
                  <a:cubicBezTo>
                    <a:pt x="5" y="0"/>
                    <a:pt x="0" y="5"/>
                    <a:pt x="0" y="12"/>
                  </a:cubicBezTo>
                  <a:cubicBezTo>
                    <a:pt x="0" y="401"/>
                    <a:pt x="0" y="401"/>
                    <a:pt x="0" y="401"/>
                  </a:cubicBezTo>
                  <a:cubicBezTo>
                    <a:pt x="0" y="407"/>
                    <a:pt x="5" y="412"/>
                    <a:pt x="11" y="412"/>
                  </a:cubicBezTo>
                  <a:lnTo>
                    <a:pt x="159" y="41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54" name="Google Shape;652;p39">
              <a:extLst>
                <a:ext uri="{FF2B5EF4-FFF2-40B4-BE49-F238E27FC236}">
                  <a16:creationId xmlns:a16="http://schemas.microsoft.com/office/drawing/2014/main" id="{ACA51ADF-0856-294B-9A8F-A79B3A95BFBF}"/>
                </a:ext>
              </a:extLst>
            </p:cNvPr>
            <p:cNvSpPr/>
            <p:nvPr/>
          </p:nvSpPr>
          <p:spPr>
            <a:xfrm>
              <a:off x="929646" y="3214925"/>
              <a:ext cx="347700" cy="434664"/>
            </a:xfrm>
            <a:custGeom>
              <a:avLst/>
              <a:gdLst/>
              <a:ahLst/>
              <a:cxnLst/>
              <a:rect l="l" t="t" r="r" b="b"/>
              <a:pathLst>
                <a:path w="412" h="515" extrusionOk="0">
                  <a:moveTo>
                    <a:pt x="0" y="160"/>
                  </a:moveTo>
                  <a:cubicBezTo>
                    <a:pt x="10" y="148"/>
                    <a:pt x="24" y="140"/>
                    <a:pt x="39" y="140"/>
                  </a:cubicBezTo>
                  <a:cubicBezTo>
                    <a:pt x="54" y="140"/>
                    <a:pt x="68" y="147"/>
                    <a:pt x="78" y="159"/>
                  </a:cubicBezTo>
                  <a:cubicBezTo>
                    <a:pt x="93" y="176"/>
                    <a:pt x="100" y="201"/>
                    <a:pt x="100" y="228"/>
                  </a:cubicBezTo>
                  <a:cubicBezTo>
                    <a:pt x="100" y="255"/>
                    <a:pt x="93" y="279"/>
                    <a:pt x="78" y="296"/>
                  </a:cubicBezTo>
                  <a:cubicBezTo>
                    <a:pt x="68" y="308"/>
                    <a:pt x="54" y="315"/>
                    <a:pt x="39" y="315"/>
                  </a:cubicBezTo>
                  <a:cubicBezTo>
                    <a:pt x="24" y="315"/>
                    <a:pt x="10" y="308"/>
                    <a:pt x="0" y="296"/>
                  </a:cubicBezTo>
                  <a:cubicBezTo>
                    <a:pt x="0" y="402"/>
                    <a:pt x="0" y="402"/>
                    <a:pt x="0" y="402"/>
                  </a:cubicBezTo>
                  <a:cubicBezTo>
                    <a:pt x="0" y="409"/>
                    <a:pt x="5" y="414"/>
                    <a:pt x="11" y="414"/>
                  </a:cubicBezTo>
                  <a:cubicBezTo>
                    <a:pt x="150" y="414"/>
                    <a:pt x="150" y="414"/>
                    <a:pt x="150" y="414"/>
                  </a:cubicBezTo>
                  <a:cubicBezTo>
                    <a:pt x="154" y="415"/>
                    <a:pt x="159" y="419"/>
                    <a:pt x="159" y="424"/>
                  </a:cubicBezTo>
                  <a:cubicBezTo>
                    <a:pt x="159" y="434"/>
                    <a:pt x="159" y="443"/>
                    <a:pt x="150" y="449"/>
                  </a:cubicBezTo>
                  <a:cubicBezTo>
                    <a:pt x="145" y="452"/>
                    <a:pt x="140" y="455"/>
                    <a:pt x="135" y="458"/>
                  </a:cubicBezTo>
                  <a:cubicBezTo>
                    <a:pt x="119" y="468"/>
                    <a:pt x="118" y="488"/>
                    <a:pt x="132" y="500"/>
                  </a:cubicBezTo>
                  <a:cubicBezTo>
                    <a:pt x="146" y="511"/>
                    <a:pt x="166" y="515"/>
                    <a:pt x="184" y="515"/>
                  </a:cubicBezTo>
                  <a:cubicBezTo>
                    <a:pt x="202" y="515"/>
                    <a:pt x="222" y="511"/>
                    <a:pt x="236" y="500"/>
                  </a:cubicBezTo>
                  <a:cubicBezTo>
                    <a:pt x="251" y="488"/>
                    <a:pt x="250" y="468"/>
                    <a:pt x="234" y="458"/>
                  </a:cubicBezTo>
                  <a:cubicBezTo>
                    <a:pt x="229" y="455"/>
                    <a:pt x="223" y="452"/>
                    <a:pt x="218" y="449"/>
                  </a:cubicBezTo>
                  <a:cubicBezTo>
                    <a:pt x="209" y="443"/>
                    <a:pt x="209" y="434"/>
                    <a:pt x="209" y="424"/>
                  </a:cubicBezTo>
                  <a:cubicBezTo>
                    <a:pt x="210" y="419"/>
                    <a:pt x="214" y="415"/>
                    <a:pt x="218" y="414"/>
                  </a:cubicBezTo>
                  <a:cubicBezTo>
                    <a:pt x="400" y="414"/>
                    <a:pt x="400" y="414"/>
                    <a:pt x="400" y="414"/>
                  </a:cubicBezTo>
                  <a:cubicBezTo>
                    <a:pt x="407" y="414"/>
                    <a:pt x="412" y="409"/>
                    <a:pt x="412" y="402"/>
                  </a:cubicBezTo>
                  <a:cubicBezTo>
                    <a:pt x="412" y="12"/>
                    <a:pt x="412" y="12"/>
                    <a:pt x="412" y="12"/>
                  </a:cubicBezTo>
                  <a:cubicBezTo>
                    <a:pt x="412" y="5"/>
                    <a:pt x="407" y="0"/>
                    <a:pt x="400" y="0"/>
                  </a:cubicBezTo>
                  <a:cubicBezTo>
                    <a:pt x="11" y="0"/>
                    <a:pt x="11" y="0"/>
                    <a:pt x="11" y="0"/>
                  </a:cubicBezTo>
                  <a:cubicBezTo>
                    <a:pt x="5" y="0"/>
                    <a:pt x="0" y="5"/>
                    <a:pt x="0" y="12"/>
                  </a:cubicBezTo>
                  <a:lnTo>
                    <a:pt x="0" y="16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55" name="Google Shape;653;p39">
              <a:extLst>
                <a:ext uri="{FF2B5EF4-FFF2-40B4-BE49-F238E27FC236}">
                  <a16:creationId xmlns:a16="http://schemas.microsoft.com/office/drawing/2014/main" id="{104207C2-7567-3F45-9D76-F3AD2357D204}"/>
                </a:ext>
              </a:extLst>
            </p:cNvPr>
            <p:cNvSpPr/>
            <p:nvPr/>
          </p:nvSpPr>
          <p:spPr>
            <a:xfrm>
              <a:off x="557511" y="3500411"/>
              <a:ext cx="347040" cy="434664"/>
            </a:xfrm>
            <a:custGeom>
              <a:avLst/>
              <a:gdLst/>
              <a:ahLst/>
              <a:cxnLst/>
              <a:rect l="l" t="t" r="r" b="b"/>
              <a:pathLst>
                <a:path w="411" h="515" extrusionOk="0">
                  <a:moveTo>
                    <a:pt x="411" y="356"/>
                  </a:moveTo>
                  <a:cubicBezTo>
                    <a:pt x="401" y="368"/>
                    <a:pt x="387" y="376"/>
                    <a:pt x="372" y="376"/>
                  </a:cubicBezTo>
                  <a:cubicBezTo>
                    <a:pt x="357" y="376"/>
                    <a:pt x="343" y="369"/>
                    <a:pt x="333" y="357"/>
                  </a:cubicBezTo>
                  <a:cubicBezTo>
                    <a:pt x="318" y="340"/>
                    <a:pt x="311" y="315"/>
                    <a:pt x="311" y="288"/>
                  </a:cubicBezTo>
                  <a:cubicBezTo>
                    <a:pt x="311" y="261"/>
                    <a:pt x="318" y="237"/>
                    <a:pt x="333" y="219"/>
                  </a:cubicBezTo>
                  <a:cubicBezTo>
                    <a:pt x="343" y="207"/>
                    <a:pt x="357" y="201"/>
                    <a:pt x="372" y="201"/>
                  </a:cubicBezTo>
                  <a:cubicBezTo>
                    <a:pt x="387" y="201"/>
                    <a:pt x="401" y="208"/>
                    <a:pt x="411" y="220"/>
                  </a:cubicBezTo>
                  <a:cubicBezTo>
                    <a:pt x="411" y="113"/>
                    <a:pt x="411" y="113"/>
                    <a:pt x="411" y="113"/>
                  </a:cubicBezTo>
                  <a:cubicBezTo>
                    <a:pt x="411" y="107"/>
                    <a:pt x="406" y="102"/>
                    <a:pt x="400" y="102"/>
                  </a:cubicBezTo>
                  <a:cubicBezTo>
                    <a:pt x="261" y="102"/>
                    <a:pt x="261" y="102"/>
                    <a:pt x="261" y="102"/>
                  </a:cubicBezTo>
                  <a:cubicBezTo>
                    <a:pt x="257" y="100"/>
                    <a:pt x="252" y="97"/>
                    <a:pt x="252" y="92"/>
                  </a:cubicBezTo>
                  <a:cubicBezTo>
                    <a:pt x="252" y="82"/>
                    <a:pt x="252" y="73"/>
                    <a:pt x="261" y="67"/>
                  </a:cubicBezTo>
                  <a:cubicBezTo>
                    <a:pt x="266" y="63"/>
                    <a:pt x="271" y="61"/>
                    <a:pt x="276" y="58"/>
                  </a:cubicBezTo>
                  <a:cubicBezTo>
                    <a:pt x="293" y="48"/>
                    <a:pt x="294" y="28"/>
                    <a:pt x="279" y="16"/>
                  </a:cubicBezTo>
                  <a:cubicBezTo>
                    <a:pt x="265" y="5"/>
                    <a:pt x="245" y="0"/>
                    <a:pt x="227" y="1"/>
                  </a:cubicBezTo>
                  <a:cubicBezTo>
                    <a:pt x="209" y="0"/>
                    <a:pt x="189" y="5"/>
                    <a:pt x="175" y="16"/>
                  </a:cubicBezTo>
                  <a:cubicBezTo>
                    <a:pt x="160" y="28"/>
                    <a:pt x="161" y="48"/>
                    <a:pt x="177" y="58"/>
                  </a:cubicBezTo>
                  <a:cubicBezTo>
                    <a:pt x="182" y="61"/>
                    <a:pt x="188" y="63"/>
                    <a:pt x="193" y="67"/>
                  </a:cubicBezTo>
                  <a:cubicBezTo>
                    <a:pt x="202" y="73"/>
                    <a:pt x="202" y="82"/>
                    <a:pt x="202" y="92"/>
                  </a:cubicBezTo>
                  <a:cubicBezTo>
                    <a:pt x="201" y="97"/>
                    <a:pt x="197" y="100"/>
                    <a:pt x="193" y="102"/>
                  </a:cubicBezTo>
                  <a:cubicBezTo>
                    <a:pt x="11" y="102"/>
                    <a:pt x="11" y="102"/>
                    <a:pt x="11" y="102"/>
                  </a:cubicBezTo>
                  <a:cubicBezTo>
                    <a:pt x="5" y="102"/>
                    <a:pt x="0" y="107"/>
                    <a:pt x="0" y="113"/>
                  </a:cubicBezTo>
                  <a:cubicBezTo>
                    <a:pt x="0" y="504"/>
                    <a:pt x="0" y="504"/>
                    <a:pt x="0" y="504"/>
                  </a:cubicBezTo>
                  <a:cubicBezTo>
                    <a:pt x="0" y="510"/>
                    <a:pt x="5" y="515"/>
                    <a:pt x="11" y="515"/>
                  </a:cubicBezTo>
                  <a:cubicBezTo>
                    <a:pt x="400" y="515"/>
                    <a:pt x="400" y="515"/>
                    <a:pt x="400" y="515"/>
                  </a:cubicBezTo>
                  <a:cubicBezTo>
                    <a:pt x="406" y="515"/>
                    <a:pt x="411" y="510"/>
                    <a:pt x="411" y="504"/>
                  </a:cubicBezTo>
                  <a:lnTo>
                    <a:pt x="411" y="356"/>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56" name="Google Shape;654;p39">
              <a:extLst>
                <a:ext uri="{FF2B5EF4-FFF2-40B4-BE49-F238E27FC236}">
                  <a16:creationId xmlns:a16="http://schemas.microsoft.com/office/drawing/2014/main" id="{A8E85B62-75E0-C347-B343-C720186E5AEA}"/>
                </a:ext>
              </a:extLst>
            </p:cNvPr>
            <p:cNvSpPr/>
            <p:nvPr/>
          </p:nvSpPr>
          <p:spPr>
            <a:xfrm>
              <a:off x="842804" y="3588202"/>
              <a:ext cx="434543" cy="346873"/>
            </a:xfrm>
            <a:custGeom>
              <a:avLst/>
              <a:gdLst/>
              <a:ahLst/>
              <a:cxnLst/>
              <a:rect l="l" t="t" r="r" b="b"/>
              <a:pathLst>
                <a:path w="515" h="411" extrusionOk="0">
                  <a:moveTo>
                    <a:pt x="355" y="0"/>
                  </a:moveTo>
                  <a:cubicBezTo>
                    <a:pt x="367" y="10"/>
                    <a:pt x="375" y="24"/>
                    <a:pt x="375" y="39"/>
                  </a:cubicBezTo>
                  <a:cubicBezTo>
                    <a:pt x="375" y="54"/>
                    <a:pt x="368" y="68"/>
                    <a:pt x="356" y="78"/>
                  </a:cubicBezTo>
                  <a:cubicBezTo>
                    <a:pt x="339" y="93"/>
                    <a:pt x="314" y="100"/>
                    <a:pt x="287" y="100"/>
                  </a:cubicBezTo>
                  <a:cubicBezTo>
                    <a:pt x="260" y="100"/>
                    <a:pt x="236" y="93"/>
                    <a:pt x="219" y="78"/>
                  </a:cubicBezTo>
                  <a:cubicBezTo>
                    <a:pt x="207" y="68"/>
                    <a:pt x="200" y="54"/>
                    <a:pt x="200" y="39"/>
                  </a:cubicBezTo>
                  <a:cubicBezTo>
                    <a:pt x="200" y="24"/>
                    <a:pt x="207" y="10"/>
                    <a:pt x="219" y="0"/>
                  </a:cubicBezTo>
                  <a:cubicBezTo>
                    <a:pt x="113" y="0"/>
                    <a:pt x="113" y="0"/>
                    <a:pt x="113" y="0"/>
                  </a:cubicBezTo>
                  <a:cubicBezTo>
                    <a:pt x="106" y="0"/>
                    <a:pt x="101" y="5"/>
                    <a:pt x="101" y="11"/>
                  </a:cubicBezTo>
                  <a:cubicBezTo>
                    <a:pt x="101" y="150"/>
                    <a:pt x="101" y="150"/>
                    <a:pt x="101" y="150"/>
                  </a:cubicBezTo>
                  <a:cubicBezTo>
                    <a:pt x="100" y="154"/>
                    <a:pt x="96" y="159"/>
                    <a:pt x="91" y="159"/>
                  </a:cubicBezTo>
                  <a:cubicBezTo>
                    <a:pt x="81" y="159"/>
                    <a:pt x="72" y="159"/>
                    <a:pt x="66" y="150"/>
                  </a:cubicBezTo>
                  <a:cubicBezTo>
                    <a:pt x="63" y="145"/>
                    <a:pt x="60" y="140"/>
                    <a:pt x="57" y="135"/>
                  </a:cubicBezTo>
                  <a:cubicBezTo>
                    <a:pt x="47" y="118"/>
                    <a:pt x="27" y="117"/>
                    <a:pt x="15" y="132"/>
                  </a:cubicBezTo>
                  <a:cubicBezTo>
                    <a:pt x="4" y="146"/>
                    <a:pt x="0" y="166"/>
                    <a:pt x="0" y="184"/>
                  </a:cubicBezTo>
                  <a:cubicBezTo>
                    <a:pt x="0" y="202"/>
                    <a:pt x="4" y="222"/>
                    <a:pt x="15" y="236"/>
                  </a:cubicBezTo>
                  <a:cubicBezTo>
                    <a:pt x="27" y="251"/>
                    <a:pt x="47" y="250"/>
                    <a:pt x="57" y="234"/>
                  </a:cubicBezTo>
                  <a:cubicBezTo>
                    <a:pt x="60" y="229"/>
                    <a:pt x="63" y="223"/>
                    <a:pt x="66" y="218"/>
                  </a:cubicBezTo>
                  <a:cubicBezTo>
                    <a:pt x="72" y="209"/>
                    <a:pt x="81" y="209"/>
                    <a:pt x="91" y="209"/>
                  </a:cubicBezTo>
                  <a:cubicBezTo>
                    <a:pt x="96" y="210"/>
                    <a:pt x="100" y="214"/>
                    <a:pt x="101" y="218"/>
                  </a:cubicBezTo>
                  <a:cubicBezTo>
                    <a:pt x="101" y="400"/>
                    <a:pt x="101" y="400"/>
                    <a:pt x="101" y="400"/>
                  </a:cubicBezTo>
                  <a:cubicBezTo>
                    <a:pt x="101" y="406"/>
                    <a:pt x="106" y="411"/>
                    <a:pt x="113" y="411"/>
                  </a:cubicBezTo>
                  <a:cubicBezTo>
                    <a:pt x="503" y="411"/>
                    <a:pt x="503" y="411"/>
                    <a:pt x="503" y="411"/>
                  </a:cubicBezTo>
                  <a:cubicBezTo>
                    <a:pt x="510" y="411"/>
                    <a:pt x="515" y="406"/>
                    <a:pt x="515" y="400"/>
                  </a:cubicBezTo>
                  <a:cubicBezTo>
                    <a:pt x="515" y="11"/>
                    <a:pt x="515" y="11"/>
                    <a:pt x="515" y="11"/>
                  </a:cubicBezTo>
                  <a:cubicBezTo>
                    <a:pt x="515" y="5"/>
                    <a:pt x="510" y="0"/>
                    <a:pt x="503" y="0"/>
                  </a:cubicBezTo>
                  <a:lnTo>
                    <a:pt x="355" y="0"/>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grpSp>
      <p:grpSp>
        <p:nvGrpSpPr>
          <p:cNvPr id="72" name="Google Shape;585;p39">
            <a:extLst>
              <a:ext uri="{FF2B5EF4-FFF2-40B4-BE49-F238E27FC236}">
                <a16:creationId xmlns:a16="http://schemas.microsoft.com/office/drawing/2014/main" id="{D220E96A-0E22-2845-80DB-6C87A884A27B}"/>
              </a:ext>
            </a:extLst>
          </p:cNvPr>
          <p:cNvGrpSpPr/>
          <p:nvPr/>
        </p:nvGrpSpPr>
        <p:grpSpPr>
          <a:xfrm>
            <a:off x="1292697" y="2539622"/>
            <a:ext cx="426294" cy="377245"/>
            <a:chOff x="1510757" y="3225422"/>
            <a:chExt cx="720214" cy="637347"/>
          </a:xfrm>
        </p:grpSpPr>
        <p:sp>
          <p:nvSpPr>
            <p:cNvPr id="73" name="Google Shape;586;p39">
              <a:extLst>
                <a:ext uri="{FF2B5EF4-FFF2-40B4-BE49-F238E27FC236}">
                  <a16:creationId xmlns:a16="http://schemas.microsoft.com/office/drawing/2014/main" id="{8B62B4E5-900F-214C-9FF0-8930886AC520}"/>
                </a:ext>
              </a:extLst>
            </p:cNvPr>
            <p:cNvSpPr/>
            <p:nvPr/>
          </p:nvSpPr>
          <p:spPr>
            <a:xfrm>
              <a:off x="1774546" y="3475620"/>
              <a:ext cx="261417" cy="238347"/>
            </a:xfrm>
            <a:custGeom>
              <a:avLst/>
              <a:gdLst/>
              <a:ahLst/>
              <a:cxnLst/>
              <a:rect l="l" t="t" r="r" b="b"/>
              <a:pathLst>
                <a:path w="385" h="351" extrusionOk="0">
                  <a:moveTo>
                    <a:pt x="0" y="288"/>
                  </a:moveTo>
                  <a:cubicBezTo>
                    <a:pt x="0" y="195"/>
                    <a:pt x="0" y="195"/>
                    <a:pt x="0" y="195"/>
                  </a:cubicBezTo>
                  <a:cubicBezTo>
                    <a:pt x="7" y="203"/>
                    <a:pt x="17" y="209"/>
                    <a:pt x="28" y="209"/>
                  </a:cubicBezTo>
                  <a:cubicBezTo>
                    <a:pt x="39" y="209"/>
                    <a:pt x="49" y="204"/>
                    <a:pt x="56" y="195"/>
                  </a:cubicBezTo>
                  <a:cubicBezTo>
                    <a:pt x="66" y="183"/>
                    <a:pt x="72" y="166"/>
                    <a:pt x="71" y="146"/>
                  </a:cubicBezTo>
                  <a:cubicBezTo>
                    <a:pt x="72" y="127"/>
                    <a:pt x="66" y="110"/>
                    <a:pt x="56" y="98"/>
                  </a:cubicBezTo>
                  <a:cubicBezTo>
                    <a:pt x="49" y="89"/>
                    <a:pt x="39" y="84"/>
                    <a:pt x="28" y="84"/>
                  </a:cubicBezTo>
                  <a:cubicBezTo>
                    <a:pt x="17" y="84"/>
                    <a:pt x="7" y="89"/>
                    <a:pt x="0" y="98"/>
                  </a:cubicBezTo>
                  <a:cubicBezTo>
                    <a:pt x="0" y="0"/>
                    <a:pt x="0" y="0"/>
                    <a:pt x="0" y="0"/>
                  </a:cubicBezTo>
                  <a:cubicBezTo>
                    <a:pt x="189" y="0"/>
                    <a:pt x="189" y="0"/>
                    <a:pt x="189" y="0"/>
                  </a:cubicBezTo>
                  <a:cubicBezTo>
                    <a:pt x="312" y="0"/>
                    <a:pt x="312" y="0"/>
                    <a:pt x="312" y="0"/>
                  </a:cubicBezTo>
                  <a:cubicBezTo>
                    <a:pt x="313" y="0"/>
                    <a:pt x="313" y="0"/>
                    <a:pt x="313" y="0"/>
                  </a:cubicBezTo>
                  <a:cubicBezTo>
                    <a:pt x="313" y="122"/>
                    <a:pt x="313" y="122"/>
                    <a:pt x="313" y="122"/>
                  </a:cubicBezTo>
                  <a:cubicBezTo>
                    <a:pt x="314" y="125"/>
                    <a:pt x="317" y="128"/>
                    <a:pt x="320" y="128"/>
                  </a:cubicBezTo>
                  <a:cubicBezTo>
                    <a:pt x="327" y="129"/>
                    <a:pt x="334" y="129"/>
                    <a:pt x="338" y="122"/>
                  </a:cubicBezTo>
                  <a:cubicBezTo>
                    <a:pt x="341" y="119"/>
                    <a:pt x="342" y="115"/>
                    <a:pt x="345" y="111"/>
                  </a:cubicBezTo>
                  <a:cubicBezTo>
                    <a:pt x="351" y="100"/>
                    <a:pt x="366" y="99"/>
                    <a:pt x="374" y="109"/>
                  </a:cubicBezTo>
                  <a:cubicBezTo>
                    <a:pt x="382" y="119"/>
                    <a:pt x="385" y="133"/>
                    <a:pt x="385" y="146"/>
                  </a:cubicBezTo>
                  <a:cubicBezTo>
                    <a:pt x="385" y="160"/>
                    <a:pt x="382" y="174"/>
                    <a:pt x="374" y="184"/>
                  </a:cubicBezTo>
                  <a:cubicBezTo>
                    <a:pt x="366" y="194"/>
                    <a:pt x="351" y="193"/>
                    <a:pt x="345" y="182"/>
                  </a:cubicBezTo>
                  <a:cubicBezTo>
                    <a:pt x="342" y="178"/>
                    <a:pt x="341" y="174"/>
                    <a:pt x="338" y="170"/>
                  </a:cubicBezTo>
                  <a:cubicBezTo>
                    <a:pt x="334" y="164"/>
                    <a:pt x="327" y="164"/>
                    <a:pt x="320" y="164"/>
                  </a:cubicBezTo>
                  <a:cubicBezTo>
                    <a:pt x="317" y="164"/>
                    <a:pt x="314" y="168"/>
                    <a:pt x="313" y="171"/>
                  </a:cubicBezTo>
                  <a:cubicBezTo>
                    <a:pt x="313" y="351"/>
                    <a:pt x="313" y="351"/>
                    <a:pt x="313" y="351"/>
                  </a:cubicBezTo>
                  <a:cubicBezTo>
                    <a:pt x="107" y="324"/>
                    <a:pt x="107" y="324"/>
                    <a:pt x="107" y="324"/>
                  </a:cubicBezTo>
                  <a:cubicBezTo>
                    <a:pt x="107" y="324"/>
                    <a:pt x="74" y="316"/>
                    <a:pt x="52" y="310"/>
                  </a:cubicBezTo>
                  <a:cubicBezTo>
                    <a:pt x="32" y="305"/>
                    <a:pt x="0" y="288"/>
                    <a:pt x="0" y="28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74" name="Google Shape;587;p39">
              <a:extLst>
                <a:ext uri="{FF2B5EF4-FFF2-40B4-BE49-F238E27FC236}">
                  <a16:creationId xmlns:a16="http://schemas.microsoft.com/office/drawing/2014/main" id="{1EE37311-DE18-D04E-BACB-FA625C216A0C}"/>
                </a:ext>
              </a:extLst>
            </p:cNvPr>
            <p:cNvSpPr/>
            <p:nvPr/>
          </p:nvSpPr>
          <p:spPr>
            <a:xfrm>
              <a:off x="2000650" y="3426634"/>
              <a:ext cx="230321" cy="296287"/>
            </a:xfrm>
            <a:custGeom>
              <a:avLst/>
              <a:gdLst/>
              <a:ahLst/>
              <a:cxnLst/>
              <a:rect l="l" t="t" r="r" b="b"/>
              <a:pathLst>
                <a:path w="339" h="436" extrusionOk="0">
                  <a:moveTo>
                    <a:pt x="187" y="65"/>
                  </a:moveTo>
                  <a:cubicBezTo>
                    <a:pt x="187" y="58"/>
                    <a:pt x="187" y="51"/>
                    <a:pt x="193" y="47"/>
                  </a:cubicBezTo>
                  <a:cubicBezTo>
                    <a:pt x="197" y="45"/>
                    <a:pt x="201" y="43"/>
                    <a:pt x="205" y="41"/>
                  </a:cubicBezTo>
                  <a:cubicBezTo>
                    <a:pt x="216" y="34"/>
                    <a:pt x="217" y="20"/>
                    <a:pt x="207" y="11"/>
                  </a:cubicBezTo>
                  <a:cubicBezTo>
                    <a:pt x="197" y="3"/>
                    <a:pt x="183" y="0"/>
                    <a:pt x="169" y="0"/>
                  </a:cubicBezTo>
                  <a:cubicBezTo>
                    <a:pt x="156" y="0"/>
                    <a:pt x="142" y="3"/>
                    <a:pt x="132" y="11"/>
                  </a:cubicBezTo>
                  <a:cubicBezTo>
                    <a:pt x="122" y="20"/>
                    <a:pt x="123" y="34"/>
                    <a:pt x="134" y="41"/>
                  </a:cubicBezTo>
                  <a:cubicBezTo>
                    <a:pt x="138" y="43"/>
                    <a:pt x="142" y="45"/>
                    <a:pt x="145" y="47"/>
                  </a:cubicBezTo>
                  <a:cubicBezTo>
                    <a:pt x="152" y="51"/>
                    <a:pt x="152" y="58"/>
                    <a:pt x="151" y="65"/>
                  </a:cubicBezTo>
                  <a:cubicBezTo>
                    <a:pt x="151" y="69"/>
                    <a:pt x="148" y="71"/>
                    <a:pt x="145" y="72"/>
                  </a:cubicBezTo>
                  <a:cubicBezTo>
                    <a:pt x="61" y="72"/>
                    <a:pt x="61" y="72"/>
                    <a:pt x="61" y="72"/>
                  </a:cubicBezTo>
                  <a:cubicBezTo>
                    <a:pt x="0" y="72"/>
                    <a:pt x="0" y="72"/>
                    <a:pt x="0" y="72"/>
                  </a:cubicBezTo>
                  <a:cubicBezTo>
                    <a:pt x="0" y="170"/>
                    <a:pt x="0" y="170"/>
                    <a:pt x="0" y="170"/>
                  </a:cubicBezTo>
                  <a:cubicBezTo>
                    <a:pt x="7" y="161"/>
                    <a:pt x="17" y="156"/>
                    <a:pt x="28" y="156"/>
                  </a:cubicBezTo>
                  <a:cubicBezTo>
                    <a:pt x="39" y="156"/>
                    <a:pt x="49" y="161"/>
                    <a:pt x="56" y="170"/>
                  </a:cubicBezTo>
                  <a:cubicBezTo>
                    <a:pt x="66" y="182"/>
                    <a:pt x="71" y="199"/>
                    <a:pt x="71" y="218"/>
                  </a:cubicBezTo>
                  <a:cubicBezTo>
                    <a:pt x="71" y="238"/>
                    <a:pt x="66" y="255"/>
                    <a:pt x="56" y="267"/>
                  </a:cubicBezTo>
                  <a:cubicBezTo>
                    <a:pt x="49" y="276"/>
                    <a:pt x="39" y="281"/>
                    <a:pt x="28" y="281"/>
                  </a:cubicBezTo>
                  <a:cubicBezTo>
                    <a:pt x="17" y="281"/>
                    <a:pt x="7" y="275"/>
                    <a:pt x="0" y="267"/>
                  </a:cubicBezTo>
                  <a:cubicBezTo>
                    <a:pt x="0" y="425"/>
                    <a:pt x="0" y="425"/>
                    <a:pt x="0" y="425"/>
                  </a:cubicBezTo>
                  <a:cubicBezTo>
                    <a:pt x="86" y="436"/>
                    <a:pt x="86" y="436"/>
                    <a:pt x="86" y="436"/>
                  </a:cubicBezTo>
                  <a:cubicBezTo>
                    <a:pt x="128" y="431"/>
                    <a:pt x="201" y="415"/>
                    <a:pt x="248" y="367"/>
                  </a:cubicBezTo>
                  <a:cubicBezTo>
                    <a:pt x="307" y="309"/>
                    <a:pt x="328" y="205"/>
                    <a:pt x="328" y="205"/>
                  </a:cubicBezTo>
                  <a:cubicBezTo>
                    <a:pt x="328" y="205"/>
                    <a:pt x="339" y="143"/>
                    <a:pt x="333" y="72"/>
                  </a:cubicBezTo>
                  <a:cubicBezTo>
                    <a:pt x="193" y="72"/>
                    <a:pt x="193" y="72"/>
                    <a:pt x="193" y="72"/>
                  </a:cubicBezTo>
                  <a:cubicBezTo>
                    <a:pt x="190" y="71"/>
                    <a:pt x="187" y="69"/>
                    <a:pt x="187" y="6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75" name="Google Shape;588;p39">
              <a:extLst>
                <a:ext uri="{FF2B5EF4-FFF2-40B4-BE49-F238E27FC236}">
                  <a16:creationId xmlns:a16="http://schemas.microsoft.com/office/drawing/2014/main" id="{8EF276C8-31DD-744D-A169-CB360D78F3CB}"/>
                </a:ext>
              </a:extLst>
            </p:cNvPr>
            <p:cNvSpPr/>
            <p:nvPr/>
          </p:nvSpPr>
          <p:spPr>
            <a:xfrm>
              <a:off x="1774546" y="3225422"/>
              <a:ext cx="211874" cy="236503"/>
            </a:xfrm>
            <a:custGeom>
              <a:avLst/>
              <a:gdLst/>
              <a:ahLst/>
              <a:cxnLst/>
              <a:rect l="l" t="t" r="r" b="b"/>
              <a:pathLst>
                <a:path w="312" h="348" extrusionOk="0">
                  <a:moveTo>
                    <a:pt x="0" y="157"/>
                  </a:moveTo>
                  <a:cubicBezTo>
                    <a:pt x="7" y="149"/>
                    <a:pt x="17" y="143"/>
                    <a:pt x="28" y="143"/>
                  </a:cubicBezTo>
                  <a:cubicBezTo>
                    <a:pt x="39" y="143"/>
                    <a:pt x="49" y="148"/>
                    <a:pt x="56" y="157"/>
                  </a:cubicBezTo>
                  <a:cubicBezTo>
                    <a:pt x="66" y="169"/>
                    <a:pt x="72" y="186"/>
                    <a:pt x="71" y="206"/>
                  </a:cubicBezTo>
                  <a:cubicBezTo>
                    <a:pt x="72" y="225"/>
                    <a:pt x="66" y="242"/>
                    <a:pt x="56" y="255"/>
                  </a:cubicBezTo>
                  <a:cubicBezTo>
                    <a:pt x="49" y="263"/>
                    <a:pt x="39" y="268"/>
                    <a:pt x="28" y="268"/>
                  </a:cubicBezTo>
                  <a:cubicBezTo>
                    <a:pt x="17" y="268"/>
                    <a:pt x="7" y="263"/>
                    <a:pt x="0" y="254"/>
                  </a:cubicBezTo>
                  <a:cubicBezTo>
                    <a:pt x="0" y="348"/>
                    <a:pt x="0" y="348"/>
                    <a:pt x="0" y="348"/>
                  </a:cubicBezTo>
                  <a:cubicBezTo>
                    <a:pt x="189" y="348"/>
                    <a:pt x="189" y="348"/>
                    <a:pt x="189" y="348"/>
                  </a:cubicBezTo>
                  <a:cubicBezTo>
                    <a:pt x="312" y="348"/>
                    <a:pt x="312" y="348"/>
                    <a:pt x="312" y="348"/>
                  </a:cubicBezTo>
                  <a:cubicBezTo>
                    <a:pt x="312" y="254"/>
                    <a:pt x="312" y="254"/>
                    <a:pt x="312" y="254"/>
                  </a:cubicBezTo>
                  <a:cubicBezTo>
                    <a:pt x="305" y="263"/>
                    <a:pt x="295" y="268"/>
                    <a:pt x="284" y="268"/>
                  </a:cubicBezTo>
                  <a:cubicBezTo>
                    <a:pt x="274" y="268"/>
                    <a:pt x="264" y="263"/>
                    <a:pt x="257" y="255"/>
                  </a:cubicBezTo>
                  <a:cubicBezTo>
                    <a:pt x="246" y="242"/>
                    <a:pt x="241" y="225"/>
                    <a:pt x="241" y="206"/>
                  </a:cubicBezTo>
                  <a:cubicBezTo>
                    <a:pt x="241" y="186"/>
                    <a:pt x="246" y="169"/>
                    <a:pt x="257" y="157"/>
                  </a:cubicBezTo>
                  <a:cubicBezTo>
                    <a:pt x="264" y="148"/>
                    <a:pt x="274" y="143"/>
                    <a:pt x="284" y="143"/>
                  </a:cubicBezTo>
                  <a:cubicBezTo>
                    <a:pt x="295" y="143"/>
                    <a:pt x="305" y="149"/>
                    <a:pt x="312" y="157"/>
                  </a:cubicBezTo>
                  <a:cubicBezTo>
                    <a:pt x="312" y="23"/>
                    <a:pt x="312" y="23"/>
                    <a:pt x="312" y="23"/>
                  </a:cubicBezTo>
                  <a:cubicBezTo>
                    <a:pt x="292" y="20"/>
                    <a:pt x="273" y="18"/>
                    <a:pt x="256" y="17"/>
                  </a:cubicBezTo>
                  <a:cubicBezTo>
                    <a:pt x="182" y="11"/>
                    <a:pt x="96" y="0"/>
                    <a:pt x="0" y="12"/>
                  </a:cubicBezTo>
                  <a:lnTo>
                    <a:pt x="0" y="157"/>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76" name="Google Shape;589;p39">
              <a:extLst>
                <a:ext uri="{FF2B5EF4-FFF2-40B4-BE49-F238E27FC236}">
                  <a16:creationId xmlns:a16="http://schemas.microsoft.com/office/drawing/2014/main" id="{B8B9F554-DA69-6F44-BA50-8913446D7E6F}"/>
                </a:ext>
              </a:extLst>
            </p:cNvPr>
            <p:cNvSpPr/>
            <p:nvPr/>
          </p:nvSpPr>
          <p:spPr>
            <a:xfrm>
              <a:off x="1951107" y="3243857"/>
              <a:ext cx="274329" cy="218067"/>
            </a:xfrm>
            <a:custGeom>
              <a:avLst/>
              <a:gdLst/>
              <a:ahLst/>
              <a:cxnLst/>
              <a:rect l="l" t="t" r="r" b="b"/>
              <a:pathLst>
                <a:path w="404" h="321" extrusionOk="0">
                  <a:moveTo>
                    <a:pt x="72" y="155"/>
                  </a:moveTo>
                  <a:cubicBezTo>
                    <a:pt x="71" y="158"/>
                    <a:pt x="69" y="161"/>
                    <a:pt x="65" y="161"/>
                  </a:cubicBezTo>
                  <a:cubicBezTo>
                    <a:pt x="58" y="161"/>
                    <a:pt x="52" y="161"/>
                    <a:pt x="47" y="155"/>
                  </a:cubicBezTo>
                  <a:cubicBezTo>
                    <a:pt x="45" y="151"/>
                    <a:pt x="43" y="147"/>
                    <a:pt x="41" y="143"/>
                  </a:cubicBezTo>
                  <a:cubicBezTo>
                    <a:pt x="34" y="132"/>
                    <a:pt x="20" y="131"/>
                    <a:pt x="11" y="141"/>
                  </a:cubicBezTo>
                  <a:cubicBezTo>
                    <a:pt x="3" y="151"/>
                    <a:pt x="0" y="165"/>
                    <a:pt x="0" y="179"/>
                  </a:cubicBezTo>
                  <a:cubicBezTo>
                    <a:pt x="0" y="192"/>
                    <a:pt x="3" y="206"/>
                    <a:pt x="11" y="216"/>
                  </a:cubicBezTo>
                  <a:cubicBezTo>
                    <a:pt x="20" y="226"/>
                    <a:pt x="34" y="225"/>
                    <a:pt x="41" y="214"/>
                  </a:cubicBezTo>
                  <a:cubicBezTo>
                    <a:pt x="43" y="210"/>
                    <a:pt x="45" y="206"/>
                    <a:pt x="47" y="203"/>
                  </a:cubicBezTo>
                  <a:cubicBezTo>
                    <a:pt x="52" y="196"/>
                    <a:pt x="58" y="196"/>
                    <a:pt x="65" y="197"/>
                  </a:cubicBezTo>
                  <a:cubicBezTo>
                    <a:pt x="69" y="197"/>
                    <a:pt x="71" y="200"/>
                    <a:pt x="72" y="203"/>
                  </a:cubicBezTo>
                  <a:cubicBezTo>
                    <a:pt x="72" y="321"/>
                    <a:pt x="72" y="321"/>
                    <a:pt x="72" y="321"/>
                  </a:cubicBezTo>
                  <a:cubicBezTo>
                    <a:pt x="134" y="321"/>
                    <a:pt x="134" y="321"/>
                    <a:pt x="134" y="321"/>
                  </a:cubicBezTo>
                  <a:cubicBezTo>
                    <a:pt x="194" y="321"/>
                    <a:pt x="194" y="321"/>
                    <a:pt x="194" y="321"/>
                  </a:cubicBezTo>
                  <a:cubicBezTo>
                    <a:pt x="185" y="314"/>
                    <a:pt x="180" y="304"/>
                    <a:pt x="180" y="293"/>
                  </a:cubicBezTo>
                  <a:cubicBezTo>
                    <a:pt x="180" y="283"/>
                    <a:pt x="185" y="272"/>
                    <a:pt x="193" y="265"/>
                  </a:cubicBezTo>
                  <a:cubicBezTo>
                    <a:pt x="206" y="255"/>
                    <a:pt x="223" y="250"/>
                    <a:pt x="242" y="250"/>
                  </a:cubicBezTo>
                  <a:cubicBezTo>
                    <a:pt x="262" y="250"/>
                    <a:pt x="279" y="255"/>
                    <a:pt x="291" y="265"/>
                  </a:cubicBezTo>
                  <a:cubicBezTo>
                    <a:pt x="300" y="272"/>
                    <a:pt x="305" y="283"/>
                    <a:pt x="305" y="293"/>
                  </a:cubicBezTo>
                  <a:cubicBezTo>
                    <a:pt x="305" y="304"/>
                    <a:pt x="299" y="314"/>
                    <a:pt x="291" y="321"/>
                  </a:cubicBezTo>
                  <a:cubicBezTo>
                    <a:pt x="404" y="321"/>
                    <a:pt x="404" y="321"/>
                    <a:pt x="404" y="321"/>
                  </a:cubicBezTo>
                  <a:cubicBezTo>
                    <a:pt x="403" y="315"/>
                    <a:pt x="402" y="308"/>
                    <a:pt x="401" y="301"/>
                  </a:cubicBezTo>
                  <a:cubicBezTo>
                    <a:pt x="396" y="273"/>
                    <a:pt x="371" y="189"/>
                    <a:pt x="282" y="113"/>
                  </a:cubicBezTo>
                  <a:cubicBezTo>
                    <a:pt x="199" y="42"/>
                    <a:pt x="130" y="13"/>
                    <a:pt x="72" y="0"/>
                  </a:cubicBezTo>
                  <a:lnTo>
                    <a:pt x="72" y="155"/>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77" name="Google Shape;590;p39">
              <a:extLst>
                <a:ext uri="{FF2B5EF4-FFF2-40B4-BE49-F238E27FC236}">
                  <a16:creationId xmlns:a16="http://schemas.microsoft.com/office/drawing/2014/main" id="{C5824EF4-79F5-8140-978F-FD01F9E2D09A}"/>
                </a:ext>
              </a:extLst>
            </p:cNvPr>
            <p:cNvSpPr/>
            <p:nvPr/>
          </p:nvSpPr>
          <p:spPr>
            <a:xfrm>
              <a:off x="1858610" y="3710542"/>
              <a:ext cx="173926" cy="152226"/>
            </a:xfrm>
            <a:custGeom>
              <a:avLst/>
              <a:gdLst/>
              <a:ahLst/>
              <a:cxnLst/>
              <a:rect l="l" t="t" r="r" b="b"/>
              <a:pathLst>
                <a:path w="256" h="224" extrusionOk="0">
                  <a:moveTo>
                    <a:pt x="253" y="39"/>
                  </a:moveTo>
                  <a:cubicBezTo>
                    <a:pt x="254" y="37"/>
                    <a:pt x="255" y="35"/>
                    <a:pt x="256" y="34"/>
                  </a:cubicBezTo>
                  <a:cubicBezTo>
                    <a:pt x="0" y="0"/>
                    <a:pt x="0" y="0"/>
                    <a:pt x="0" y="0"/>
                  </a:cubicBezTo>
                  <a:cubicBezTo>
                    <a:pt x="142" y="206"/>
                    <a:pt x="142" y="206"/>
                    <a:pt x="142" y="206"/>
                  </a:cubicBezTo>
                  <a:cubicBezTo>
                    <a:pt x="148" y="216"/>
                    <a:pt x="159" y="221"/>
                    <a:pt x="170" y="222"/>
                  </a:cubicBezTo>
                  <a:cubicBezTo>
                    <a:pt x="225" y="224"/>
                    <a:pt x="225" y="224"/>
                    <a:pt x="225" y="224"/>
                  </a:cubicBezTo>
                  <a:cubicBezTo>
                    <a:pt x="233" y="224"/>
                    <a:pt x="235" y="221"/>
                    <a:pt x="233" y="218"/>
                  </a:cubicBezTo>
                  <a:cubicBezTo>
                    <a:pt x="229" y="209"/>
                    <a:pt x="220" y="192"/>
                    <a:pt x="212" y="175"/>
                  </a:cubicBezTo>
                  <a:cubicBezTo>
                    <a:pt x="207" y="166"/>
                    <a:pt x="206" y="154"/>
                    <a:pt x="210" y="144"/>
                  </a:cubicBezTo>
                  <a:lnTo>
                    <a:pt x="253" y="39"/>
                  </a:ln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78" name="Google Shape;591;p39">
              <a:extLst>
                <a:ext uri="{FF2B5EF4-FFF2-40B4-BE49-F238E27FC236}">
                  <a16:creationId xmlns:a16="http://schemas.microsoft.com/office/drawing/2014/main" id="{9C57B1F5-F8CA-C24C-A905-DE13A3108E43}"/>
                </a:ext>
              </a:extLst>
            </p:cNvPr>
            <p:cNvSpPr/>
            <p:nvPr/>
          </p:nvSpPr>
          <p:spPr>
            <a:xfrm>
              <a:off x="1521825" y="3426634"/>
              <a:ext cx="288560" cy="234396"/>
            </a:xfrm>
            <a:custGeom>
              <a:avLst/>
              <a:gdLst/>
              <a:ahLst/>
              <a:cxnLst/>
              <a:rect l="l" t="t" r="r" b="b"/>
              <a:pathLst>
                <a:path w="425" h="345" extrusionOk="0">
                  <a:moveTo>
                    <a:pt x="299" y="269"/>
                  </a:moveTo>
                  <a:cubicBezTo>
                    <a:pt x="299" y="269"/>
                    <a:pt x="299" y="269"/>
                    <a:pt x="299" y="269"/>
                  </a:cubicBezTo>
                  <a:cubicBezTo>
                    <a:pt x="308" y="298"/>
                    <a:pt x="328" y="324"/>
                    <a:pt x="352" y="345"/>
                  </a:cubicBezTo>
                  <a:cubicBezTo>
                    <a:pt x="352" y="243"/>
                    <a:pt x="352" y="243"/>
                    <a:pt x="352" y="243"/>
                  </a:cubicBezTo>
                  <a:cubicBezTo>
                    <a:pt x="353" y="240"/>
                    <a:pt x="356" y="236"/>
                    <a:pt x="359" y="236"/>
                  </a:cubicBezTo>
                  <a:cubicBezTo>
                    <a:pt x="366" y="236"/>
                    <a:pt x="373" y="236"/>
                    <a:pt x="377" y="242"/>
                  </a:cubicBezTo>
                  <a:cubicBezTo>
                    <a:pt x="380" y="246"/>
                    <a:pt x="381" y="250"/>
                    <a:pt x="384" y="254"/>
                  </a:cubicBezTo>
                  <a:cubicBezTo>
                    <a:pt x="391" y="265"/>
                    <a:pt x="405" y="266"/>
                    <a:pt x="413" y="256"/>
                  </a:cubicBezTo>
                  <a:cubicBezTo>
                    <a:pt x="421" y="246"/>
                    <a:pt x="425" y="232"/>
                    <a:pt x="424" y="218"/>
                  </a:cubicBezTo>
                  <a:cubicBezTo>
                    <a:pt x="425" y="205"/>
                    <a:pt x="421" y="191"/>
                    <a:pt x="413" y="181"/>
                  </a:cubicBezTo>
                  <a:cubicBezTo>
                    <a:pt x="405" y="171"/>
                    <a:pt x="391" y="172"/>
                    <a:pt x="384" y="183"/>
                  </a:cubicBezTo>
                  <a:cubicBezTo>
                    <a:pt x="381" y="187"/>
                    <a:pt x="380" y="191"/>
                    <a:pt x="377" y="194"/>
                  </a:cubicBezTo>
                  <a:cubicBezTo>
                    <a:pt x="373" y="201"/>
                    <a:pt x="366" y="201"/>
                    <a:pt x="359" y="200"/>
                  </a:cubicBezTo>
                  <a:cubicBezTo>
                    <a:pt x="356" y="200"/>
                    <a:pt x="353" y="197"/>
                    <a:pt x="352" y="194"/>
                  </a:cubicBezTo>
                  <a:cubicBezTo>
                    <a:pt x="352" y="72"/>
                    <a:pt x="352" y="72"/>
                    <a:pt x="352" y="72"/>
                  </a:cubicBezTo>
                  <a:cubicBezTo>
                    <a:pt x="205" y="72"/>
                    <a:pt x="205" y="72"/>
                    <a:pt x="205" y="72"/>
                  </a:cubicBezTo>
                  <a:cubicBezTo>
                    <a:pt x="202" y="71"/>
                    <a:pt x="198" y="69"/>
                    <a:pt x="198" y="65"/>
                  </a:cubicBezTo>
                  <a:cubicBezTo>
                    <a:pt x="198" y="58"/>
                    <a:pt x="198" y="51"/>
                    <a:pt x="204" y="47"/>
                  </a:cubicBezTo>
                  <a:cubicBezTo>
                    <a:pt x="208" y="45"/>
                    <a:pt x="212" y="43"/>
                    <a:pt x="216" y="41"/>
                  </a:cubicBezTo>
                  <a:cubicBezTo>
                    <a:pt x="227" y="34"/>
                    <a:pt x="228" y="20"/>
                    <a:pt x="218" y="11"/>
                  </a:cubicBezTo>
                  <a:cubicBezTo>
                    <a:pt x="208" y="3"/>
                    <a:pt x="194" y="0"/>
                    <a:pt x="180" y="0"/>
                  </a:cubicBezTo>
                  <a:cubicBezTo>
                    <a:pt x="167" y="0"/>
                    <a:pt x="153" y="3"/>
                    <a:pt x="143" y="11"/>
                  </a:cubicBezTo>
                  <a:cubicBezTo>
                    <a:pt x="133" y="20"/>
                    <a:pt x="134" y="34"/>
                    <a:pt x="145" y="41"/>
                  </a:cubicBezTo>
                  <a:cubicBezTo>
                    <a:pt x="149" y="43"/>
                    <a:pt x="153" y="45"/>
                    <a:pt x="156" y="47"/>
                  </a:cubicBezTo>
                  <a:cubicBezTo>
                    <a:pt x="163" y="51"/>
                    <a:pt x="163" y="58"/>
                    <a:pt x="162" y="65"/>
                  </a:cubicBezTo>
                  <a:cubicBezTo>
                    <a:pt x="162" y="69"/>
                    <a:pt x="159" y="71"/>
                    <a:pt x="156" y="72"/>
                  </a:cubicBezTo>
                  <a:cubicBezTo>
                    <a:pt x="0" y="72"/>
                    <a:pt x="0" y="72"/>
                    <a:pt x="0" y="72"/>
                  </a:cubicBezTo>
                  <a:cubicBezTo>
                    <a:pt x="0" y="72"/>
                    <a:pt x="0" y="72"/>
                    <a:pt x="0" y="72"/>
                  </a:cubicBezTo>
                  <a:cubicBezTo>
                    <a:pt x="3" y="89"/>
                    <a:pt x="23" y="134"/>
                    <a:pt x="23" y="134"/>
                  </a:cubicBezTo>
                  <a:cubicBezTo>
                    <a:pt x="53" y="249"/>
                    <a:pt x="185" y="304"/>
                    <a:pt x="299" y="269"/>
                  </a:cubicBezTo>
                  <a:cubicBezTo>
                    <a:pt x="299" y="269"/>
                    <a:pt x="299" y="269"/>
                    <a:pt x="299" y="269"/>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79" name="Google Shape;592;p39">
              <a:extLst>
                <a:ext uri="{FF2B5EF4-FFF2-40B4-BE49-F238E27FC236}">
                  <a16:creationId xmlns:a16="http://schemas.microsoft.com/office/drawing/2014/main" id="{B72A89EF-CF20-DD42-92CB-3787DD9B02B0}"/>
                </a:ext>
              </a:extLst>
            </p:cNvPr>
            <p:cNvSpPr/>
            <p:nvPr/>
          </p:nvSpPr>
          <p:spPr>
            <a:xfrm>
              <a:off x="1510757" y="3234903"/>
              <a:ext cx="299628" cy="227021"/>
            </a:xfrm>
            <a:custGeom>
              <a:avLst/>
              <a:gdLst/>
              <a:ahLst/>
              <a:cxnLst/>
              <a:rect l="l" t="t" r="r" b="b"/>
              <a:pathLst>
                <a:path w="441" h="334" extrusionOk="0">
                  <a:moveTo>
                    <a:pt x="148" y="334"/>
                  </a:moveTo>
                  <a:cubicBezTo>
                    <a:pt x="139" y="327"/>
                    <a:pt x="134" y="317"/>
                    <a:pt x="134" y="306"/>
                  </a:cubicBezTo>
                  <a:cubicBezTo>
                    <a:pt x="134" y="296"/>
                    <a:pt x="139" y="285"/>
                    <a:pt x="147" y="278"/>
                  </a:cubicBezTo>
                  <a:cubicBezTo>
                    <a:pt x="160" y="268"/>
                    <a:pt x="177" y="263"/>
                    <a:pt x="196" y="263"/>
                  </a:cubicBezTo>
                  <a:cubicBezTo>
                    <a:pt x="216" y="263"/>
                    <a:pt x="233" y="268"/>
                    <a:pt x="245" y="278"/>
                  </a:cubicBezTo>
                  <a:cubicBezTo>
                    <a:pt x="254" y="285"/>
                    <a:pt x="259" y="296"/>
                    <a:pt x="259" y="306"/>
                  </a:cubicBezTo>
                  <a:cubicBezTo>
                    <a:pt x="259" y="317"/>
                    <a:pt x="253" y="327"/>
                    <a:pt x="245" y="334"/>
                  </a:cubicBezTo>
                  <a:cubicBezTo>
                    <a:pt x="368" y="334"/>
                    <a:pt x="368" y="334"/>
                    <a:pt x="368" y="334"/>
                  </a:cubicBezTo>
                  <a:cubicBezTo>
                    <a:pt x="368" y="216"/>
                    <a:pt x="368" y="216"/>
                    <a:pt x="368" y="216"/>
                  </a:cubicBezTo>
                  <a:cubicBezTo>
                    <a:pt x="369" y="213"/>
                    <a:pt x="372" y="210"/>
                    <a:pt x="375" y="210"/>
                  </a:cubicBezTo>
                  <a:cubicBezTo>
                    <a:pt x="382" y="209"/>
                    <a:pt x="389" y="209"/>
                    <a:pt x="393" y="216"/>
                  </a:cubicBezTo>
                  <a:cubicBezTo>
                    <a:pt x="396" y="219"/>
                    <a:pt x="397" y="223"/>
                    <a:pt x="400" y="227"/>
                  </a:cubicBezTo>
                  <a:cubicBezTo>
                    <a:pt x="407" y="238"/>
                    <a:pt x="421" y="239"/>
                    <a:pt x="429" y="229"/>
                  </a:cubicBezTo>
                  <a:cubicBezTo>
                    <a:pt x="437" y="219"/>
                    <a:pt x="441" y="205"/>
                    <a:pt x="440" y="192"/>
                  </a:cubicBezTo>
                  <a:cubicBezTo>
                    <a:pt x="441" y="178"/>
                    <a:pt x="437" y="164"/>
                    <a:pt x="429" y="154"/>
                  </a:cubicBezTo>
                  <a:cubicBezTo>
                    <a:pt x="421" y="144"/>
                    <a:pt x="407" y="145"/>
                    <a:pt x="400" y="156"/>
                  </a:cubicBezTo>
                  <a:cubicBezTo>
                    <a:pt x="397" y="160"/>
                    <a:pt x="396" y="164"/>
                    <a:pt x="393" y="168"/>
                  </a:cubicBezTo>
                  <a:cubicBezTo>
                    <a:pt x="389" y="174"/>
                    <a:pt x="382" y="174"/>
                    <a:pt x="375" y="174"/>
                  </a:cubicBezTo>
                  <a:cubicBezTo>
                    <a:pt x="372" y="174"/>
                    <a:pt x="369" y="171"/>
                    <a:pt x="368" y="168"/>
                  </a:cubicBezTo>
                  <a:cubicBezTo>
                    <a:pt x="368" y="0"/>
                    <a:pt x="368" y="0"/>
                    <a:pt x="368" y="0"/>
                  </a:cubicBezTo>
                  <a:cubicBezTo>
                    <a:pt x="367" y="1"/>
                    <a:pt x="366" y="1"/>
                    <a:pt x="365" y="1"/>
                  </a:cubicBezTo>
                  <a:cubicBezTo>
                    <a:pt x="253" y="36"/>
                    <a:pt x="253" y="36"/>
                    <a:pt x="253" y="36"/>
                  </a:cubicBezTo>
                  <a:cubicBezTo>
                    <a:pt x="226" y="45"/>
                    <a:pt x="199" y="57"/>
                    <a:pt x="175" y="72"/>
                  </a:cubicBezTo>
                  <a:cubicBezTo>
                    <a:pt x="175" y="72"/>
                    <a:pt x="109" y="111"/>
                    <a:pt x="90" y="130"/>
                  </a:cubicBezTo>
                  <a:cubicBezTo>
                    <a:pt x="32" y="188"/>
                    <a:pt x="0" y="227"/>
                    <a:pt x="14" y="334"/>
                  </a:cubicBezTo>
                  <a:lnTo>
                    <a:pt x="148" y="33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739264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998522" y="634062"/>
            <a:ext cx="6957088" cy="10939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Une </a:t>
            </a:r>
            <a:r>
              <a:rPr lang="fr-FR" dirty="0"/>
              <a:t>écologie privilégiée, la</a:t>
            </a:r>
            <a:r>
              <a:rPr lang="en" dirty="0"/>
              <a:t> </a:t>
            </a:r>
            <a:r>
              <a:rPr lang="en" i="1" dirty="0"/>
              <a:t>recherche-formation</a:t>
            </a:r>
            <a:endParaRPr i="1" dirty="0"/>
          </a:p>
        </p:txBody>
      </p:sp>
      <p:sp>
        <p:nvSpPr>
          <p:cNvPr id="122" name="Google Shape;122;p21"/>
          <p:cNvSpPr txBox="1">
            <a:spLocks noGrp="1"/>
          </p:cNvSpPr>
          <p:nvPr>
            <p:ph type="body" idx="1"/>
          </p:nvPr>
        </p:nvSpPr>
        <p:spPr>
          <a:xfrm>
            <a:off x="998522" y="1031631"/>
            <a:ext cx="5683632" cy="2950781"/>
          </a:xfrm>
          <a:prstGeom prst="rect">
            <a:avLst/>
          </a:prstGeom>
        </p:spPr>
        <p:txBody>
          <a:bodyPr spcFirstLastPara="1" wrap="square" lIns="91425" tIns="91425" rIns="91425" bIns="91425" anchor="t" anchorCtr="0">
            <a:noAutofit/>
          </a:bodyPr>
          <a:lstStyle/>
          <a:p>
            <a:pPr marL="285750" lvl="0" indent="-285750" algn="l" rtl="0">
              <a:spcBef>
                <a:spcPts val="600"/>
              </a:spcBef>
              <a:spcAft>
                <a:spcPts val="0"/>
              </a:spcAft>
              <a:buFont typeface="Arial" panose="020B0604020202020204" pitchFamily="34" charset="0"/>
              <a:buChar char="•"/>
            </a:pPr>
            <a:r>
              <a:rPr lang="en" sz="1600" dirty="0" err="1"/>
              <a:t>Approche</a:t>
            </a:r>
            <a:r>
              <a:rPr lang="en" sz="1600" dirty="0"/>
              <a:t> </a:t>
            </a:r>
            <a:r>
              <a:rPr lang="en" sz="1600" dirty="0" err="1"/>
              <a:t>ethnographique</a:t>
            </a:r>
            <a:r>
              <a:rPr lang="en" sz="1600" dirty="0"/>
              <a:t>, </a:t>
            </a:r>
            <a:r>
              <a:rPr lang="en" sz="1600" i="1" dirty="0" err="1"/>
              <a:t>expérientielle</a:t>
            </a:r>
            <a:endParaRPr lang="en" sz="1600" i="1" dirty="0"/>
          </a:p>
          <a:p>
            <a:pPr marL="285750" indent="-285750">
              <a:buFont typeface="Arial" panose="020B0604020202020204" pitchFamily="34" charset="0"/>
              <a:buChar char="•"/>
            </a:pPr>
            <a:r>
              <a:rPr lang="fr-FR" sz="1600" dirty="0"/>
              <a:t>Une </a:t>
            </a:r>
            <a:r>
              <a:rPr lang="fr-FR" sz="1600" i="1" dirty="0"/>
              <a:t>institution</a:t>
            </a:r>
            <a:r>
              <a:rPr lang="fr-FR" sz="1600" dirty="0"/>
              <a:t> de production de savoirs et de négociation </a:t>
            </a:r>
            <a:r>
              <a:rPr lang="fr-FR" sz="1600" i="1" dirty="0"/>
              <a:t>avec</a:t>
            </a:r>
            <a:r>
              <a:rPr lang="fr-FR" sz="1600" dirty="0"/>
              <a:t> les divers acteurs</a:t>
            </a:r>
            <a:endParaRPr lang="fr-FR" sz="1600" i="1" dirty="0"/>
          </a:p>
          <a:p>
            <a:pPr marL="285750" lvl="0" indent="-285750" algn="l" rtl="0">
              <a:spcBef>
                <a:spcPts val="600"/>
              </a:spcBef>
              <a:spcAft>
                <a:spcPts val="0"/>
              </a:spcAft>
              <a:buFont typeface="Arial" panose="020B0604020202020204" pitchFamily="34" charset="0"/>
              <a:buChar char="•"/>
            </a:pPr>
            <a:r>
              <a:rPr lang="fr-FR" sz="1600" dirty="0"/>
              <a:t>Dimension collaborative à double sens, </a:t>
            </a:r>
            <a:br>
              <a:rPr lang="fr-FR" sz="1600" dirty="0"/>
            </a:br>
            <a:r>
              <a:rPr lang="fr-FR" sz="1600" i="1" dirty="0"/>
              <a:t>de</a:t>
            </a:r>
            <a:r>
              <a:rPr lang="fr-FR" sz="1600" dirty="0"/>
              <a:t>  et </a:t>
            </a:r>
            <a:r>
              <a:rPr lang="fr-FR" sz="1600" i="1" dirty="0"/>
              <a:t>vers</a:t>
            </a:r>
            <a:r>
              <a:rPr lang="fr-FR" sz="1600" dirty="0"/>
              <a:t>  la formation, </a:t>
            </a:r>
            <a:r>
              <a:rPr lang="fr-FR" sz="1600" i="1" dirty="0"/>
              <a:t>de</a:t>
            </a:r>
            <a:r>
              <a:rPr lang="fr-FR" sz="1600" dirty="0"/>
              <a:t>  et </a:t>
            </a:r>
            <a:r>
              <a:rPr lang="fr-FR" sz="1600" i="1" dirty="0"/>
              <a:t>vers </a:t>
            </a:r>
            <a:r>
              <a:rPr lang="fr-FR" sz="1600" dirty="0"/>
              <a:t> la recherche</a:t>
            </a:r>
          </a:p>
          <a:p>
            <a:pPr marL="731838" lvl="0" indent="-285750">
              <a:buFont typeface="Symbol" panose="05050102010706020507" pitchFamily="18" charset="2"/>
              <a:buChar char="Þ"/>
            </a:pPr>
            <a:r>
              <a:rPr lang="fr-FR" sz="1400" dirty="0">
                <a:solidFill>
                  <a:srgbClr val="2A95B7"/>
                </a:solidFill>
              </a:rPr>
              <a:t> Pour mieux comprendre des savoirs </a:t>
            </a:r>
            <a:r>
              <a:rPr lang="fr-FR" sz="1400" dirty="0" err="1">
                <a:solidFill>
                  <a:srgbClr val="2A95B7"/>
                </a:solidFill>
              </a:rPr>
              <a:t>co</a:t>
            </a:r>
            <a:r>
              <a:rPr lang="fr-FR" sz="1400" dirty="0">
                <a:solidFill>
                  <a:srgbClr val="2A95B7"/>
                </a:solidFill>
              </a:rPr>
              <a:t>-négociés, </a:t>
            </a:r>
          </a:p>
          <a:p>
            <a:pPr marL="446088" lvl="0" indent="0">
              <a:buNone/>
            </a:pPr>
            <a:r>
              <a:rPr lang="fr-FR" sz="1400" dirty="0">
                <a:solidFill>
                  <a:srgbClr val="2A95B7"/>
                </a:solidFill>
              </a:rPr>
              <a:t>	mais non nécessairement </a:t>
            </a:r>
            <a:r>
              <a:rPr lang="fr-FR" sz="1400" dirty="0" err="1">
                <a:solidFill>
                  <a:srgbClr val="2A95B7"/>
                </a:solidFill>
              </a:rPr>
              <a:t>co</a:t>
            </a:r>
            <a:r>
              <a:rPr lang="fr-FR" sz="1400" dirty="0">
                <a:solidFill>
                  <a:srgbClr val="2A95B7"/>
                </a:solidFill>
              </a:rPr>
              <a:t>-validés, </a:t>
            </a:r>
          </a:p>
          <a:p>
            <a:pPr marL="446088" lvl="0" indent="0">
              <a:buNone/>
            </a:pPr>
            <a:r>
              <a:rPr lang="fr-FR" sz="1400" dirty="0">
                <a:solidFill>
                  <a:srgbClr val="2A95B7"/>
                </a:solidFill>
              </a:rPr>
              <a:t>	voire non encore stabilisés </a:t>
            </a:r>
          </a:p>
          <a:p>
            <a:pPr marL="893763" lvl="0" indent="-447675">
              <a:buFont typeface="Symbol" panose="05050102010706020507" pitchFamily="18" charset="2"/>
              <a:buChar char="Þ"/>
            </a:pPr>
            <a:r>
              <a:rPr lang="fr-FR" sz="1400" dirty="0">
                <a:solidFill>
                  <a:srgbClr val="2A95B7"/>
                </a:solidFill>
              </a:rPr>
              <a:t> Pour acquérir des compétences </a:t>
            </a:r>
            <a:r>
              <a:rPr lang="fr-FR" sz="1400" dirty="0" err="1">
                <a:solidFill>
                  <a:srgbClr val="2A95B7"/>
                </a:solidFill>
              </a:rPr>
              <a:t>pré-professionnelles</a:t>
            </a:r>
            <a:r>
              <a:rPr lang="fr-FR" sz="1400" dirty="0">
                <a:solidFill>
                  <a:srgbClr val="2A95B7"/>
                </a:solidFill>
              </a:rPr>
              <a:t> </a:t>
            </a:r>
          </a:p>
          <a:p>
            <a:pPr marL="893763" lvl="0" indent="-447675">
              <a:buFont typeface="Symbol" panose="05050102010706020507" pitchFamily="18" charset="2"/>
              <a:buChar char="Þ"/>
            </a:pPr>
            <a:r>
              <a:rPr lang="fr-FR" sz="1400" dirty="0">
                <a:solidFill>
                  <a:srgbClr val="2A95B7"/>
                </a:solidFill>
              </a:rPr>
              <a:t> Pour passer de </a:t>
            </a:r>
            <a:r>
              <a:rPr lang="fr-FR" sz="1400" i="1" dirty="0">
                <a:solidFill>
                  <a:srgbClr val="2A95B7"/>
                </a:solidFill>
              </a:rPr>
              <a:t>formés agis </a:t>
            </a:r>
            <a:r>
              <a:rPr lang="fr-FR" sz="1400" dirty="0">
                <a:solidFill>
                  <a:srgbClr val="2A95B7"/>
                </a:solidFill>
              </a:rPr>
              <a:t>(soumis), à </a:t>
            </a:r>
            <a:r>
              <a:rPr lang="fr-FR" sz="1400" i="1" dirty="0">
                <a:solidFill>
                  <a:srgbClr val="2A95B7"/>
                </a:solidFill>
              </a:rPr>
              <a:t>acteurs</a:t>
            </a:r>
            <a:r>
              <a:rPr lang="fr-FR" sz="1400" dirty="0">
                <a:solidFill>
                  <a:srgbClr val="2A95B7"/>
                </a:solidFill>
              </a:rPr>
              <a:t>  (partage ) et </a:t>
            </a:r>
            <a:r>
              <a:rPr lang="fr-FR" sz="1400" i="1" dirty="0">
                <a:solidFill>
                  <a:srgbClr val="2A95B7"/>
                </a:solidFill>
              </a:rPr>
              <a:t>auteurs</a:t>
            </a:r>
            <a:r>
              <a:rPr lang="fr-FR" sz="1400" dirty="0">
                <a:solidFill>
                  <a:srgbClr val="2A95B7"/>
                </a:solidFill>
              </a:rPr>
              <a:t> (autonomisation) </a:t>
            </a:r>
          </a:p>
        </p:txBody>
      </p:sp>
      <p:sp>
        <p:nvSpPr>
          <p:cNvPr id="124" name="Google Shape;124;p21"/>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2" name="ZoneTexte 1">
            <a:extLst>
              <a:ext uri="{FF2B5EF4-FFF2-40B4-BE49-F238E27FC236}">
                <a16:creationId xmlns:a16="http://schemas.microsoft.com/office/drawing/2014/main" id="{BB474EAD-531D-8548-9980-B526DC6194A6}"/>
              </a:ext>
            </a:extLst>
          </p:cNvPr>
          <p:cNvSpPr txBox="1"/>
          <p:nvPr/>
        </p:nvSpPr>
        <p:spPr>
          <a:xfrm rot="5400000">
            <a:off x="7196646" y="2686607"/>
            <a:ext cx="2376166" cy="215444"/>
          </a:xfrm>
          <a:prstGeom prst="rect">
            <a:avLst/>
          </a:prstGeom>
          <a:noFill/>
        </p:spPr>
        <p:txBody>
          <a:bodyPr wrap="square" rtlCol="0">
            <a:spAutoFit/>
          </a:bodyPr>
          <a:lstStyle/>
          <a:p>
            <a:r>
              <a:rPr lang="fr-FR" sz="800" dirty="0"/>
              <a:t>© Photo by </a:t>
            </a:r>
            <a:r>
              <a:rPr lang="fr-FR" sz="800" dirty="0">
                <a:hlinkClick r:id="rId3"/>
              </a:rPr>
              <a:t>UX Indonesia</a:t>
            </a:r>
            <a:r>
              <a:rPr lang="fr-FR" sz="800" dirty="0"/>
              <a:t> on </a:t>
            </a:r>
            <a:r>
              <a:rPr lang="fr-FR" sz="800" dirty="0">
                <a:hlinkClick r:id="rId4"/>
              </a:rPr>
              <a:t>Unsplash</a:t>
            </a:r>
            <a:endParaRPr lang="fr-FR" sz="800" dirty="0"/>
          </a:p>
        </p:txBody>
      </p:sp>
      <p:pic>
        <p:nvPicPr>
          <p:cNvPr id="4" name="Image 3">
            <a:extLst>
              <a:ext uri="{FF2B5EF4-FFF2-40B4-BE49-F238E27FC236}">
                <a16:creationId xmlns:a16="http://schemas.microsoft.com/office/drawing/2014/main" id="{CB250FB5-AC6F-E547-88A8-8182148BA474}"/>
              </a:ext>
            </a:extLst>
          </p:cNvPr>
          <p:cNvPicPr>
            <a:picLocks noChangeAspect="1"/>
          </p:cNvPicPr>
          <p:nvPr/>
        </p:nvPicPr>
        <p:blipFill>
          <a:blip r:embed="rId5"/>
          <a:stretch>
            <a:fillRect/>
          </a:stretch>
        </p:blipFill>
        <p:spPr>
          <a:xfrm>
            <a:off x="6188508" y="1606246"/>
            <a:ext cx="1956970" cy="1920493"/>
          </a:xfrm>
          <a:prstGeom prst="ellipse">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xfrm>
            <a:off x="2093925" y="892253"/>
            <a:ext cx="5976300" cy="75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dirty="0"/>
              <a:t>Merci !</a:t>
            </a:r>
            <a:endParaRPr sz="6000" dirty="0"/>
          </a:p>
        </p:txBody>
      </p:sp>
      <p:sp>
        <p:nvSpPr>
          <p:cNvPr id="247" name="Google Shape;247;p35"/>
          <p:cNvSpPr txBox="1">
            <a:spLocks noGrp="1"/>
          </p:cNvSpPr>
          <p:nvPr>
            <p:ph type="body" idx="1"/>
          </p:nvPr>
        </p:nvSpPr>
        <p:spPr>
          <a:xfrm>
            <a:off x="2093925" y="1851275"/>
            <a:ext cx="5569618" cy="2169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000" dirty="0" err="1"/>
              <a:t>Vous</a:t>
            </a:r>
            <a:r>
              <a:rPr lang="en" sz="2000" dirty="0"/>
              <a:t> </a:t>
            </a:r>
            <a:r>
              <a:rPr lang="en" sz="2000" dirty="0" err="1"/>
              <a:t>avez</a:t>
            </a:r>
            <a:r>
              <a:rPr lang="en" sz="2000" dirty="0"/>
              <a:t> des questions ? </a:t>
            </a:r>
            <a:r>
              <a:rPr lang="fr-FR" sz="2000" dirty="0"/>
              <a:t>E</a:t>
            </a:r>
            <a:r>
              <a:rPr lang="en" sz="2000" dirty="0" err="1"/>
              <a:t>nvie</a:t>
            </a:r>
            <a:r>
              <a:rPr lang="en" sz="2000" dirty="0"/>
              <a:t> </a:t>
            </a:r>
            <a:r>
              <a:rPr lang="en" sz="2000" dirty="0" err="1"/>
              <a:t>d’en</a:t>
            </a:r>
            <a:r>
              <a:rPr lang="en" sz="2000" dirty="0"/>
              <a:t> savoir plus? </a:t>
            </a:r>
            <a:r>
              <a:rPr lang="en" sz="2000" dirty="0" err="1"/>
              <a:t>N’hésitez</a:t>
            </a:r>
            <a:r>
              <a:rPr lang="en" sz="2000" dirty="0"/>
              <a:t> pas </a:t>
            </a:r>
            <a:r>
              <a:rPr lang="en" sz="2000" dirty="0" err="1"/>
              <a:t>à</a:t>
            </a:r>
            <a:r>
              <a:rPr lang="en" sz="2000" dirty="0"/>
              <a:t> nous </a:t>
            </a:r>
            <a:r>
              <a:rPr lang="en" sz="2000" dirty="0" err="1"/>
              <a:t>joind</a:t>
            </a:r>
            <a:r>
              <a:rPr lang="fr-FR" sz="2000" dirty="0" err="1"/>
              <a:t>re</a:t>
            </a:r>
            <a:r>
              <a:rPr lang="en" sz="2000" dirty="0"/>
              <a:t>. </a:t>
            </a:r>
            <a:endParaRPr sz="2000" dirty="0"/>
          </a:p>
          <a:p>
            <a:pPr marL="457200" lvl="0" indent="-381000" algn="l" rtl="0">
              <a:spcBef>
                <a:spcPts val="600"/>
              </a:spcBef>
              <a:spcAft>
                <a:spcPts val="0"/>
              </a:spcAft>
              <a:buSzPts val="2400"/>
              <a:buChar char="+"/>
            </a:pPr>
            <a:r>
              <a:rPr lang="fr-FR" sz="2000" dirty="0">
                <a:hlinkClick r:id="rId3"/>
              </a:rPr>
              <a:t>se</a:t>
            </a:r>
            <a:r>
              <a:rPr lang="en" sz="2000" dirty="0" err="1">
                <a:hlinkClick r:id="rId3"/>
              </a:rPr>
              <a:t>verine.behra@univ</a:t>
            </a:r>
            <a:r>
              <a:rPr lang="en" sz="2000" dirty="0">
                <a:hlinkClick r:id="rId3"/>
              </a:rPr>
              <a:t>-</a:t>
            </a:r>
            <a:r>
              <a:rPr lang="fr-FR" sz="2000" dirty="0">
                <a:hlinkClick r:id="rId3"/>
              </a:rPr>
              <a:t>l</a:t>
            </a:r>
            <a:r>
              <a:rPr lang="en" sz="2000" dirty="0">
                <a:hlinkClick r:id="rId3"/>
              </a:rPr>
              <a:t>orraine.fr</a:t>
            </a:r>
            <a:r>
              <a:rPr lang="en" sz="2000" dirty="0"/>
              <a:t> </a:t>
            </a:r>
          </a:p>
          <a:p>
            <a:pPr marL="457200" lvl="0" indent="-381000" algn="l" rtl="0">
              <a:spcBef>
                <a:spcPts val="0"/>
              </a:spcBef>
              <a:spcAft>
                <a:spcPts val="0"/>
              </a:spcAft>
              <a:buSzPts val="2400"/>
              <a:buChar char="+"/>
            </a:pPr>
            <a:r>
              <a:rPr lang="fr-FR" sz="2000" dirty="0">
                <a:hlinkClick r:id="rId4"/>
              </a:rPr>
              <a:t>v</a:t>
            </a:r>
            <a:r>
              <a:rPr lang="en" sz="2000" dirty="0">
                <a:hlinkClick r:id="rId4"/>
              </a:rPr>
              <a:t>eronika.lux@atilf.fr</a:t>
            </a:r>
            <a:r>
              <a:rPr lang="en" sz="2000" dirty="0"/>
              <a:t> </a:t>
            </a:r>
          </a:p>
          <a:p>
            <a:pPr>
              <a:spcBef>
                <a:spcPts val="0"/>
              </a:spcBef>
            </a:pPr>
            <a:r>
              <a:rPr lang="fr-FR" sz="2000" dirty="0">
                <a:hlinkClick r:id="rId5"/>
              </a:rPr>
              <a:t>dominique.macaire@univ-lorraine.fr</a:t>
            </a:r>
            <a:endParaRPr lang="fr-FR" sz="2000" dirty="0"/>
          </a:p>
          <a:p>
            <a:pPr marL="457200" lvl="0" indent="-381000" algn="l" rtl="0">
              <a:spcBef>
                <a:spcPts val="0"/>
              </a:spcBef>
              <a:spcAft>
                <a:spcPts val="0"/>
              </a:spcAft>
              <a:buSzPts val="2400"/>
              <a:buChar char="+"/>
            </a:pPr>
            <a:endParaRPr sz="2000" dirty="0"/>
          </a:p>
        </p:txBody>
      </p:sp>
      <p:sp>
        <p:nvSpPr>
          <p:cNvPr id="248" name="Google Shape;248;p35"/>
          <p:cNvSpPr/>
          <p:nvPr/>
        </p:nvSpPr>
        <p:spPr>
          <a:xfrm flipH="1">
            <a:off x="952905" y="725825"/>
            <a:ext cx="923990" cy="750300"/>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2A9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A95B7"/>
              </a:solidFill>
            </a:endParaRPr>
          </a:p>
        </p:txBody>
      </p:sp>
      <p:sp>
        <p:nvSpPr>
          <p:cNvPr id="249" name="Google Shape;249;p35"/>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6" name="Image 5">
            <a:extLst>
              <a:ext uri="{FF2B5EF4-FFF2-40B4-BE49-F238E27FC236}">
                <a16:creationId xmlns:a16="http://schemas.microsoft.com/office/drawing/2014/main" id="{C19EFD26-9FA8-C54B-BCEA-2CBD8DE2E5F1}"/>
              </a:ext>
            </a:extLst>
          </p:cNvPr>
          <p:cNvPicPr>
            <a:picLocks noChangeAspect="1"/>
          </p:cNvPicPr>
          <p:nvPr/>
        </p:nvPicPr>
        <p:blipFill>
          <a:blip r:embed="rId6"/>
          <a:stretch>
            <a:fillRect/>
          </a:stretch>
        </p:blipFill>
        <p:spPr>
          <a:xfrm>
            <a:off x="6540053" y="3774559"/>
            <a:ext cx="1530172" cy="630716"/>
          </a:xfrm>
          <a:prstGeom prst="rect">
            <a:avLst/>
          </a:prstGeom>
        </p:spPr>
      </p:pic>
    </p:spTree>
  </p:cSld>
  <p:clrMapOvr>
    <a:masterClrMapping/>
  </p:clrMapOvr>
</p:sld>
</file>

<file path=ppt/theme/theme1.xml><?xml version="1.0" encoding="utf-8"?>
<a:theme xmlns:a="http://schemas.openxmlformats.org/drawingml/2006/main" name="Seyton template">
  <a:themeElements>
    <a:clrScheme name="Custom 347">
      <a:dk1>
        <a:srgbClr val="434343"/>
      </a:dk1>
      <a:lt1>
        <a:srgbClr val="FFFFFF"/>
      </a:lt1>
      <a:dk2>
        <a:srgbClr val="7B8486"/>
      </a:dk2>
      <a:lt2>
        <a:srgbClr val="E3E9EB"/>
      </a:lt2>
      <a:accent1>
        <a:srgbClr val="2A95B7"/>
      </a:accent1>
      <a:accent2>
        <a:srgbClr val="80D5CC"/>
      </a:accent2>
      <a:accent3>
        <a:srgbClr val="E9CB74"/>
      </a:accent3>
      <a:accent4>
        <a:srgbClr val="D19E9E"/>
      </a:accent4>
      <a:accent5>
        <a:srgbClr val="E47474"/>
      </a:accent5>
      <a:accent6>
        <a:srgbClr val="9DAFB4"/>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2328</TotalTime>
  <Words>4024</Words>
  <Application>Microsoft Macintosh PowerPoint</Application>
  <PresentationFormat>Affichage à l'écran (16:9)</PresentationFormat>
  <Paragraphs>163</Paragraphs>
  <Slides>12</Slides>
  <Notes>10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12</vt:i4>
      </vt:variant>
    </vt:vector>
  </HeadingPairs>
  <TitlesOfParts>
    <vt:vector size="18" baseType="lpstr">
      <vt:lpstr>Patrick Hand SC</vt:lpstr>
      <vt:lpstr>Symbol</vt:lpstr>
      <vt:lpstr>Calibri</vt:lpstr>
      <vt:lpstr>Sniglet</vt:lpstr>
      <vt:lpstr>Arial</vt:lpstr>
      <vt:lpstr>Seyton template</vt:lpstr>
      <vt:lpstr>La notion de polysémie en éducation à l’exemple d’une recherche pluridimensionnelle  Séverine Behra**, Véronika Lux*, Dominique Macaire** Laboratoire Analyse et Traitement Informatique de la Langue Française (ATILF, UMR 7118), CNRS*, Université de Lorraine-Inspé**</vt:lpstr>
      <vt:lpstr>Plan de la présentation</vt:lpstr>
      <vt:lpstr>la polysémie, une notion à fort enjeu local</vt:lpstr>
      <vt:lpstr>Quel type de recherche ? </vt:lpstr>
      <vt:lpstr>Identifier et stocker des cas</vt:lpstr>
      <vt:lpstr>Quel type de formation ? </vt:lpstr>
      <vt:lpstr>Mutualiser des expériences personnelles et pré-professionnelles </vt:lpstr>
      <vt:lpstr>Une écologie privilégiée, la recherche-formation</vt:lpstr>
      <vt:lpstr>Merci !</vt:lpstr>
      <vt:lpstr>Bibliographie </vt:lpstr>
      <vt:lpstr>Bibliographie </vt:lpstr>
      <vt:lpstr>Rappel des objectifs du RTP Éducation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Polysémie en education à l’exemple d’une recherche pluridimensionelle</dc:title>
  <dc:creator>Severine Behra</dc:creator>
  <cp:lastModifiedBy>Microsoft Office User</cp:lastModifiedBy>
  <cp:revision>111</cp:revision>
  <cp:lastPrinted>2021-04-18T20:12:19Z</cp:lastPrinted>
  <dcterms:modified xsi:type="dcterms:W3CDTF">2021-05-18T14:29:03Z</dcterms:modified>
</cp:coreProperties>
</file>