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256" r:id="rId2"/>
    <p:sldId id="263" r:id="rId3"/>
    <p:sldId id="265" r:id="rId4"/>
    <p:sldId id="264" r:id="rId5"/>
    <p:sldId id="268" r:id="rId6"/>
    <p:sldId id="258" r:id="rId7"/>
    <p:sldId id="262" r:id="rId8"/>
    <p:sldId id="271" r:id="rId9"/>
    <p:sldId id="272" r:id="rId10"/>
    <p:sldId id="274" r:id="rId11"/>
    <p:sldId id="273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9530"/>
    <p:restoredTop sz="94689"/>
  </p:normalViewPr>
  <p:slideViewPr>
    <p:cSldViewPr snapToGrid="0" snapToObjects="1">
      <p:cViewPr varScale="1">
        <p:scale>
          <a:sx n="131" d="100"/>
          <a:sy n="131" d="100"/>
        </p:scale>
        <p:origin x="73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Title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9775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973" y="1964267"/>
            <a:ext cx="5714228" cy="2421464"/>
          </a:xfrm>
        </p:spPr>
        <p:txBody>
          <a:bodyPr anchor="b">
            <a:normAutofit/>
          </a:bodyPr>
          <a:lstStyle>
            <a:lvl1pPr algn="r">
              <a:defRPr sz="4400">
                <a:effectLst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973" y="4385733"/>
            <a:ext cx="5714228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52311" y="5870576"/>
            <a:ext cx="1212173" cy="377825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10/28/19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973" y="5870576"/>
            <a:ext cx="3932137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40685" y="5870576"/>
            <a:ext cx="417516" cy="3778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73987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4732865"/>
            <a:ext cx="7772400" cy="566738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4401" y="932112"/>
            <a:ext cx="6858000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1600"/>
            </a:lvl1pPr>
          </a:lstStyle>
          <a:p>
            <a:pPr marL="0" lvl="0" indent="0" algn="ctr">
              <a:buNone/>
            </a:pPr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5299603"/>
            <a:ext cx="77724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10/28/19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7964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609602"/>
            <a:ext cx="7772399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4343400"/>
            <a:ext cx="7772399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10/28/19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4551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21796" y="71811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735800" y="275167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9115" y="609602"/>
            <a:ext cx="7091297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988671" y="3352800"/>
            <a:ext cx="6876133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2266" y="4343400"/>
            <a:ext cx="77724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10/28/19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5152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3291648"/>
            <a:ext cx="7772401" cy="1468800"/>
          </a:xfrm>
        </p:spPr>
        <p:txBody>
          <a:bodyPr anchor="b">
            <a:normAutofit/>
          </a:bodyPr>
          <a:lstStyle>
            <a:lvl1pPr algn="l">
              <a:defRPr sz="28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760448"/>
            <a:ext cx="7772402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10/28/19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22065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21796" y="71811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735800" y="275167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9115" y="609602"/>
            <a:ext cx="7091297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57200" y="3886200"/>
            <a:ext cx="7772401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775200"/>
            <a:ext cx="7772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10/28/19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69614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440" y="609602"/>
            <a:ext cx="7772401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64440" y="3505200"/>
            <a:ext cx="777240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4439" y="4343400"/>
            <a:ext cx="7772401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10/28/19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94275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609601"/>
            <a:ext cx="7772400" cy="1456267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10/28/19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27048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2978" y="609600"/>
            <a:ext cx="1676621" cy="5181601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990184" cy="5181600"/>
          </a:xfrm>
        </p:spPr>
        <p:txBody>
          <a:bodyPr vert="eaVert"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10/28/19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6311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10/28/19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33581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3308581"/>
            <a:ext cx="77724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4777381"/>
            <a:ext cx="777240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10/28/19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147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2142068"/>
            <a:ext cx="3813048" cy="3649134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6553" y="2142068"/>
            <a:ext cx="3813048" cy="3649133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10/28/19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9575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3480" y="2218267"/>
            <a:ext cx="354060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870201"/>
            <a:ext cx="3813048" cy="2920998"/>
          </a:xfrm>
        </p:spPr>
        <p:txBody>
          <a:bodyPr anchor="t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1120" y="2218267"/>
            <a:ext cx="35184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6552" y="2870201"/>
            <a:ext cx="3813048" cy="2920998"/>
          </a:xfrm>
        </p:spPr>
        <p:txBody>
          <a:bodyPr anchor="t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10/28/19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7589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609601"/>
            <a:ext cx="7772400" cy="1456267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10/28/19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56019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10/28/19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2919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718" y="1557868"/>
            <a:ext cx="2862910" cy="1439332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6144" y="609601"/>
            <a:ext cx="4627975" cy="5181600"/>
          </a:xfrm>
        </p:spPr>
        <p:txBody>
          <a:bodyPr anchor="ctr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718" y="2997200"/>
            <a:ext cx="2862910" cy="184573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10/28/19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10636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2128" y="1735672"/>
            <a:ext cx="4097204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29200" y="914400"/>
            <a:ext cx="3200400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1600" dirty="0"/>
            </a:lvl1pPr>
          </a:lstStyle>
          <a:p>
            <a:pPr marL="0" lvl="0" indent="0" algn="ctr">
              <a:buNone/>
            </a:pPr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2128" y="3107272"/>
            <a:ext cx="4097204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10/28/19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84087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609601"/>
            <a:ext cx="7772400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142068"/>
            <a:ext cx="7772400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23712" y="5870576"/>
            <a:ext cx="1212173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10/28/19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5870576"/>
            <a:ext cx="5990311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12085" y="5870576"/>
            <a:ext cx="417516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861693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22.jpg"/><Relationship Id="rId7" Type="http://schemas.openxmlformats.org/officeDocument/2006/relationships/image" Target="../media/image26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B8C46C-581A-D24B-BFAE-6B38E43E22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874521"/>
            <a:ext cx="9144000" cy="2148839"/>
          </a:xfrm>
        </p:spPr>
        <p:txBody>
          <a:bodyPr>
            <a:normAutofit/>
          </a:bodyPr>
          <a:lstStyle/>
          <a:p>
            <a:pPr algn="ctr"/>
            <a:r>
              <a:rPr lang="fr-FR" sz="4800" b="1" dirty="0"/>
              <a:t>La cartographie </a:t>
            </a:r>
            <a:br>
              <a:rPr lang="fr-FR" sz="4800" b="1" dirty="0"/>
            </a:br>
            <a:r>
              <a:rPr lang="fr-FR" sz="4800" b="1" dirty="0"/>
              <a:t>du </a:t>
            </a:r>
            <a:r>
              <a:rPr lang="fr-FR" sz="4800" b="1" dirty="0" err="1"/>
              <a:t>DÉRom</a:t>
            </a:r>
            <a:r>
              <a:rPr lang="fr-FR" sz="4800" b="1" dirty="0"/>
              <a:t> 3 </a:t>
            </a:r>
          </a:p>
        </p:txBody>
      </p:sp>
      <p:sp>
        <p:nvSpPr>
          <p:cNvPr id="6" name="Sous-titre 2">
            <a:extLst>
              <a:ext uri="{FF2B5EF4-FFF2-40B4-BE49-F238E27FC236}">
                <a16:creationId xmlns:a16="http://schemas.microsoft.com/office/drawing/2014/main" id="{9AED74AD-6963-504F-BD59-0892400CD30A}"/>
              </a:ext>
            </a:extLst>
          </p:cNvPr>
          <p:cNvSpPr txBox="1">
            <a:spLocks/>
          </p:cNvSpPr>
          <p:nvPr/>
        </p:nvSpPr>
        <p:spPr>
          <a:xfrm>
            <a:off x="0" y="6385983"/>
            <a:ext cx="9144000" cy="4720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dirty="0"/>
              <a:t>Gilles Toubiana – 16</a:t>
            </a:r>
            <a:r>
              <a:rPr lang="fr-FR" baseline="30000" dirty="0"/>
              <a:t>e</a:t>
            </a:r>
            <a:r>
              <a:rPr lang="fr-FR" dirty="0"/>
              <a:t> Atelier </a:t>
            </a:r>
            <a:r>
              <a:rPr lang="fr-FR" dirty="0" err="1"/>
              <a:t>DÉRom</a:t>
            </a:r>
            <a:r>
              <a:rPr lang="fr-FR" dirty="0"/>
              <a:t> – Nancy, ATILF, 28/29 octobre 2019</a:t>
            </a:r>
          </a:p>
        </p:txBody>
      </p:sp>
    </p:spTree>
    <p:extLst>
      <p:ext uri="{BB962C8B-B14F-4D97-AF65-F5344CB8AC3E}">
        <p14:creationId xmlns:p14="http://schemas.microsoft.com/office/powerpoint/2010/main" val="1682389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ous-titre 2">
            <a:extLst>
              <a:ext uri="{FF2B5EF4-FFF2-40B4-BE49-F238E27FC236}">
                <a16:creationId xmlns:a16="http://schemas.microsoft.com/office/drawing/2014/main" id="{F01AB843-0C6D-C54C-988C-B1716169B39C}"/>
              </a:ext>
            </a:extLst>
          </p:cNvPr>
          <p:cNvSpPr txBox="1">
            <a:spLocks/>
          </p:cNvSpPr>
          <p:nvPr/>
        </p:nvSpPr>
        <p:spPr>
          <a:xfrm>
            <a:off x="0" y="16179"/>
            <a:ext cx="9144000" cy="6009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400" dirty="0" err="1"/>
              <a:t>DÉRom</a:t>
            </a:r>
            <a:r>
              <a:rPr lang="fr-FR" sz="2400" dirty="0"/>
              <a:t> 4, 5, 6…</a:t>
            </a:r>
          </a:p>
        </p:txBody>
      </p:sp>
      <p:sp>
        <p:nvSpPr>
          <p:cNvPr id="4" name="Sous-titre 2">
            <a:extLst>
              <a:ext uri="{FF2B5EF4-FFF2-40B4-BE49-F238E27FC236}">
                <a16:creationId xmlns:a16="http://schemas.microsoft.com/office/drawing/2014/main" id="{CBD719F8-69F2-A545-936D-AF5504688979}"/>
              </a:ext>
            </a:extLst>
          </p:cNvPr>
          <p:cNvSpPr txBox="1">
            <a:spLocks/>
          </p:cNvSpPr>
          <p:nvPr/>
        </p:nvSpPr>
        <p:spPr>
          <a:xfrm>
            <a:off x="0" y="6385983"/>
            <a:ext cx="9144000" cy="4720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dirty="0"/>
              <a:t>Gilles Toubiana – 16</a:t>
            </a:r>
            <a:r>
              <a:rPr lang="fr-FR" baseline="30000" dirty="0"/>
              <a:t>e</a:t>
            </a:r>
            <a:r>
              <a:rPr lang="fr-FR" dirty="0"/>
              <a:t> Atelier </a:t>
            </a:r>
            <a:r>
              <a:rPr lang="fr-FR" dirty="0" err="1"/>
              <a:t>DÉRom</a:t>
            </a:r>
            <a:r>
              <a:rPr lang="fr-FR" dirty="0"/>
              <a:t> – Nancy, ATILF, 28/29 octobre 2019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520177B-7BCC-A44B-8F92-58DBEC7E70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1599" y="1024838"/>
            <a:ext cx="3616961" cy="1479666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E3BA91A-4600-B647-9CD4-4EC9C63FBB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1599" y="4169832"/>
            <a:ext cx="3616961" cy="1808481"/>
          </a:xfrm>
          <a:prstGeom prst="rect">
            <a:avLst/>
          </a:prstGeom>
        </p:spPr>
      </p:pic>
      <p:sp>
        <p:nvSpPr>
          <p:cNvPr id="8" name="Flèche vers le bas 7">
            <a:extLst>
              <a:ext uri="{FF2B5EF4-FFF2-40B4-BE49-F238E27FC236}">
                <a16:creationId xmlns:a16="http://schemas.microsoft.com/office/drawing/2014/main" id="{89D748A1-9620-B641-830B-886DDD64E9DB}"/>
              </a:ext>
            </a:extLst>
          </p:cNvPr>
          <p:cNvSpPr/>
          <p:nvPr/>
        </p:nvSpPr>
        <p:spPr>
          <a:xfrm>
            <a:off x="3905672" y="2834639"/>
            <a:ext cx="1076960" cy="1087121"/>
          </a:xfrm>
          <a:prstGeom prst="downArrow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Sous-titre 2">
            <a:extLst>
              <a:ext uri="{FF2B5EF4-FFF2-40B4-BE49-F238E27FC236}">
                <a16:creationId xmlns:a16="http://schemas.microsoft.com/office/drawing/2014/main" id="{6F6B5004-B698-F449-9727-C779DDE33987}"/>
              </a:ext>
            </a:extLst>
          </p:cNvPr>
          <p:cNvSpPr txBox="1">
            <a:spLocks/>
          </p:cNvSpPr>
          <p:nvPr/>
        </p:nvSpPr>
        <p:spPr>
          <a:xfrm>
            <a:off x="6527260" y="1000150"/>
            <a:ext cx="2120630" cy="15043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400" dirty="0"/>
              <a:t>Format AI</a:t>
            </a:r>
            <a:br>
              <a:rPr lang="fr-FR" sz="2400" dirty="0"/>
            </a:br>
            <a:r>
              <a:rPr lang="fr-FR" sz="2400" dirty="0"/>
              <a:t>propriétaire</a:t>
            </a:r>
          </a:p>
        </p:txBody>
      </p:sp>
      <p:sp>
        <p:nvSpPr>
          <p:cNvPr id="10" name="Sous-titre 2">
            <a:extLst>
              <a:ext uri="{FF2B5EF4-FFF2-40B4-BE49-F238E27FC236}">
                <a16:creationId xmlns:a16="http://schemas.microsoft.com/office/drawing/2014/main" id="{FA9F0CC1-3F11-7C43-AC0D-CCD9575E07B5}"/>
              </a:ext>
            </a:extLst>
          </p:cNvPr>
          <p:cNvSpPr txBox="1">
            <a:spLocks/>
          </p:cNvSpPr>
          <p:nvPr/>
        </p:nvSpPr>
        <p:spPr>
          <a:xfrm>
            <a:off x="6527260" y="4288099"/>
            <a:ext cx="2120630" cy="15043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400" dirty="0"/>
              <a:t>Format SVG</a:t>
            </a:r>
            <a:br>
              <a:rPr lang="fr-FR" sz="2400" dirty="0"/>
            </a:br>
            <a:r>
              <a:rPr lang="fr-FR" sz="2400" dirty="0"/>
              <a:t>basé sur XML</a:t>
            </a:r>
          </a:p>
        </p:txBody>
      </p:sp>
      <p:sp>
        <p:nvSpPr>
          <p:cNvPr id="11" name="Sous-titre 2">
            <a:extLst>
              <a:ext uri="{FF2B5EF4-FFF2-40B4-BE49-F238E27FC236}">
                <a16:creationId xmlns:a16="http://schemas.microsoft.com/office/drawing/2014/main" id="{0E0591A5-CA20-7C45-8C59-36DD7A7BDAFF}"/>
              </a:ext>
            </a:extLst>
          </p:cNvPr>
          <p:cNvSpPr txBox="1">
            <a:spLocks/>
          </p:cNvSpPr>
          <p:nvPr/>
        </p:nvSpPr>
        <p:spPr>
          <a:xfrm>
            <a:off x="252269" y="1008079"/>
            <a:ext cx="2120630" cy="15043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fr-FR" sz="2400" dirty="0"/>
              <a:t>Logiciel </a:t>
            </a:r>
            <a:br>
              <a:rPr lang="fr-FR" sz="2400" dirty="0"/>
            </a:br>
            <a:r>
              <a:rPr lang="fr-FR" sz="2400" dirty="0"/>
              <a:t>payant</a:t>
            </a:r>
          </a:p>
        </p:txBody>
      </p:sp>
      <p:sp>
        <p:nvSpPr>
          <p:cNvPr id="12" name="Sous-titre 2">
            <a:extLst>
              <a:ext uri="{FF2B5EF4-FFF2-40B4-BE49-F238E27FC236}">
                <a16:creationId xmlns:a16="http://schemas.microsoft.com/office/drawing/2014/main" id="{10725966-C15B-1941-BE8F-793607744DD2}"/>
              </a:ext>
            </a:extLst>
          </p:cNvPr>
          <p:cNvSpPr txBox="1">
            <a:spLocks/>
          </p:cNvSpPr>
          <p:nvPr/>
        </p:nvSpPr>
        <p:spPr>
          <a:xfrm>
            <a:off x="252269" y="4169832"/>
            <a:ext cx="2120630" cy="18084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fr-FR" sz="2400" dirty="0"/>
              <a:t>Logiciel libre sous licence GNU GPL depuis 2003. Version 1.0 début 2020</a:t>
            </a:r>
            <a:endParaRPr lang="fr-FR" sz="2400" i="1" dirty="0"/>
          </a:p>
        </p:txBody>
      </p:sp>
    </p:spTree>
    <p:extLst>
      <p:ext uri="{BB962C8B-B14F-4D97-AF65-F5344CB8AC3E}">
        <p14:creationId xmlns:p14="http://schemas.microsoft.com/office/powerpoint/2010/main" val="2339616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us-titre 2">
            <a:extLst>
              <a:ext uri="{FF2B5EF4-FFF2-40B4-BE49-F238E27FC236}">
                <a16:creationId xmlns:a16="http://schemas.microsoft.com/office/drawing/2014/main" id="{CBD719F8-69F2-A545-936D-AF5504688979}"/>
              </a:ext>
            </a:extLst>
          </p:cNvPr>
          <p:cNvSpPr txBox="1">
            <a:spLocks/>
          </p:cNvSpPr>
          <p:nvPr/>
        </p:nvSpPr>
        <p:spPr>
          <a:xfrm>
            <a:off x="0" y="6385983"/>
            <a:ext cx="9144000" cy="4720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dirty="0"/>
              <a:t>Gilles Toubiana – 16</a:t>
            </a:r>
            <a:r>
              <a:rPr lang="fr-FR" baseline="30000" dirty="0"/>
              <a:t>e</a:t>
            </a:r>
            <a:r>
              <a:rPr lang="fr-FR" dirty="0"/>
              <a:t> Atelier </a:t>
            </a:r>
            <a:r>
              <a:rPr lang="fr-FR" dirty="0" err="1"/>
              <a:t>DÉRom</a:t>
            </a:r>
            <a:r>
              <a:rPr lang="fr-FR" dirty="0"/>
              <a:t> – Nancy, ATILF, 28/29 octobre 2019</a:t>
            </a:r>
          </a:p>
        </p:txBody>
      </p:sp>
      <p:sp>
        <p:nvSpPr>
          <p:cNvPr id="5" name="Sous-titre 2">
            <a:extLst>
              <a:ext uri="{FF2B5EF4-FFF2-40B4-BE49-F238E27FC236}">
                <a16:creationId xmlns:a16="http://schemas.microsoft.com/office/drawing/2014/main" id="{C4403A69-7125-D746-B2E0-D8A3B25414B5}"/>
              </a:ext>
            </a:extLst>
          </p:cNvPr>
          <p:cNvSpPr txBox="1">
            <a:spLocks/>
          </p:cNvSpPr>
          <p:nvPr/>
        </p:nvSpPr>
        <p:spPr>
          <a:xfrm>
            <a:off x="588937" y="867905"/>
            <a:ext cx="7950630" cy="52074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4000" dirty="0"/>
              <a:t>Merci</a:t>
            </a:r>
          </a:p>
          <a:p>
            <a:pPr marL="514350" indent="-514350">
              <a:buFont typeface="+mj-lt"/>
              <a:buAutoNum type="arabicPeriod"/>
            </a:pP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260690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us-titre 2">
            <a:extLst>
              <a:ext uri="{FF2B5EF4-FFF2-40B4-BE49-F238E27FC236}">
                <a16:creationId xmlns:a16="http://schemas.microsoft.com/office/drawing/2014/main" id="{CBD719F8-69F2-A545-936D-AF5504688979}"/>
              </a:ext>
            </a:extLst>
          </p:cNvPr>
          <p:cNvSpPr txBox="1">
            <a:spLocks/>
          </p:cNvSpPr>
          <p:nvPr/>
        </p:nvSpPr>
        <p:spPr>
          <a:xfrm>
            <a:off x="0" y="6385983"/>
            <a:ext cx="9144000" cy="4720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dirty="0"/>
              <a:t>Gilles Toubiana – 16</a:t>
            </a:r>
            <a:r>
              <a:rPr lang="fr-FR" baseline="30000" dirty="0"/>
              <a:t>e</a:t>
            </a:r>
            <a:r>
              <a:rPr lang="fr-FR" dirty="0"/>
              <a:t> Atelier </a:t>
            </a:r>
            <a:r>
              <a:rPr lang="fr-FR" dirty="0" err="1"/>
              <a:t>DÉRom</a:t>
            </a:r>
            <a:r>
              <a:rPr lang="fr-FR" dirty="0"/>
              <a:t> – Nancy, ATILF, 28/29 octobre 2019</a:t>
            </a:r>
          </a:p>
        </p:txBody>
      </p:sp>
      <p:sp>
        <p:nvSpPr>
          <p:cNvPr id="5" name="Sous-titre 2">
            <a:extLst>
              <a:ext uri="{FF2B5EF4-FFF2-40B4-BE49-F238E27FC236}">
                <a16:creationId xmlns:a16="http://schemas.microsoft.com/office/drawing/2014/main" id="{C4403A69-7125-D746-B2E0-D8A3B25414B5}"/>
              </a:ext>
            </a:extLst>
          </p:cNvPr>
          <p:cNvSpPr txBox="1">
            <a:spLocks/>
          </p:cNvSpPr>
          <p:nvPr/>
        </p:nvSpPr>
        <p:spPr>
          <a:xfrm>
            <a:off x="588937" y="867905"/>
            <a:ext cx="7950630" cy="38666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fr-FR" sz="3200" dirty="0"/>
              <a:t>Réalisation des cartes du </a:t>
            </a:r>
            <a:r>
              <a:rPr lang="fr-FR" sz="3200" dirty="0" err="1"/>
              <a:t>DÉRom</a:t>
            </a:r>
            <a:r>
              <a:rPr lang="fr-FR" sz="3200" dirty="0"/>
              <a:t> 3 </a:t>
            </a:r>
            <a:br>
              <a:rPr lang="fr-FR" sz="3200" dirty="0"/>
            </a:br>
            <a:r>
              <a:rPr lang="fr-FR" sz="3200" dirty="0"/>
              <a:t>avec le logiciel payant Corel </a:t>
            </a:r>
            <a:r>
              <a:rPr lang="fr-FR" sz="3200" dirty="0" err="1"/>
              <a:t>PhotoPaint</a:t>
            </a:r>
            <a:endParaRPr lang="fr-FR" sz="3200" dirty="0"/>
          </a:p>
          <a:p>
            <a:pPr marL="514350" indent="-514350">
              <a:buFont typeface="+mj-lt"/>
              <a:buAutoNum type="arabicPeriod"/>
            </a:pPr>
            <a:r>
              <a:rPr lang="fr-FR" sz="3200" dirty="0"/>
              <a:t>Amélioration de la qualité </a:t>
            </a:r>
          </a:p>
          <a:p>
            <a:pPr marL="514350" indent="-514350">
              <a:buFont typeface="+mj-lt"/>
              <a:buAutoNum type="arabicPeriod"/>
            </a:pPr>
            <a:r>
              <a:rPr lang="fr-FR" sz="3200" dirty="0"/>
              <a:t>Amélioration de la lisibilité</a:t>
            </a:r>
          </a:p>
          <a:p>
            <a:pPr marL="514350" indent="-514350">
              <a:buFont typeface="+mj-lt"/>
              <a:buAutoNum type="arabicPeriod"/>
            </a:pPr>
            <a:r>
              <a:rPr lang="fr-FR" sz="3200" dirty="0"/>
              <a:t>Modification de contours</a:t>
            </a:r>
          </a:p>
          <a:p>
            <a:pPr marL="514350" indent="-514350">
              <a:buFont typeface="+mj-lt"/>
              <a:buAutoNum type="arabicPeriod"/>
            </a:pPr>
            <a:r>
              <a:rPr lang="fr-FR" sz="3200" dirty="0"/>
              <a:t>Ajout et standardisation de subdivisions</a:t>
            </a:r>
          </a:p>
          <a:p>
            <a:pPr marL="514350" indent="-514350">
              <a:buFont typeface="+mj-lt"/>
              <a:buAutoNum type="arabicPeriod"/>
            </a:pPr>
            <a:endParaRPr lang="fr-FR" sz="320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FDB2346-AFE4-644E-8ED1-62611E0C97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759" y="4662241"/>
            <a:ext cx="3332481" cy="1363288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248962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>
            <a:extLst>
              <a:ext uri="{FF2B5EF4-FFF2-40B4-BE49-F238E27FC236}">
                <a16:creationId xmlns:a16="http://schemas.microsoft.com/office/drawing/2014/main" id="{DED2755F-8058-3842-B8D0-1C4B3E1B3A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617169"/>
            <a:ext cx="9143999" cy="5768813"/>
          </a:xfrm>
          <a:prstGeom prst="rect">
            <a:avLst/>
          </a:prstGeom>
        </p:spPr>
      </p:pic>
      <p:sp>
        <p:nvSpPr>
          <p:cNvPr id="4" name="Sous-titre 2">
            <a:extLst>
              <a:ext uri="{FF2B5EF4-FFF2-40B4-BE49-F238E27FC236}">
                <a16:creationId xmlns:a16="http://schemas.microsoft.com/office/drawing/2014/main" id="{CBD719F8-69F2-A545-936D-AF5504688979}"/>
              </a:ext>
            </a:extLst>
          </p:cNvPr>
          <p:cNvSpPr txBox="1">
            <a:spLocks/>
          </p:cNvSpPr>
          <p:nvPr/>
        </p:nvSpPr>
        <p:spPr>
          <a:xfrm>
            <a:off x="0" y="6385983"/>
            <a:ext cx="9144000" cy="4720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dirty="0"/>
              <a:t>Gilles Toubiana – 16</a:t>
            </a:r>
            <a:r>
              <a:rPr lang="fr-FR" baseline="30000" dirty="0"/>
              <a:t>e</a:t>
            </a:r>
            <a:r>
              <a:rPr lang="fr-FR" dirty="0"/>
              <a:t> Atelier </a:t>
            </a:r>
            <a:r>
              <a:rPr lang="fr-FR" dirty="0" err="1"/>
              <a:t>DÉRom</a:t>
            </a:r>
            <a:r>
              <a:rPr lang="fr-FR" dirty="0"/>
              <a:t> – Nancy, ATILF, 28/29 octobre 2019</a:t>
            </a:r>
          </a:p>
        </p:txBody>
      </p:sp>
      <p:sp>
        <p:nvSpPr>
          <p:cNvPr id="19" name="Sous-titre 2">
            <a:extLst>
              <a:ext uri="{FF2B5EF4-FFF2-40B4-BE49-F238E27FC236}">
                <a16:creationId xmlns:a16="http://schemas.microsoft.com/office/drawing/2014/main" id="{F01AB843-0C6D-C54C-988C-B1716169B39C}"/>
              </a:ext>
            </a:extLst>
          </p:cNvPr>
          <p:cNvSpPr txBox="1">
            <a:spLocks/>
          </p:cNvSpPr>
          <p:nvPr/>
        </p:nvSpPr>
        <p:spPr>
          <a:xfrm>
            <a:off x="0" y="16179"/>
            <a:ext cx="9144000" cy="6009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400" dirty="0"/>
              <a:t>Qualité de */'</a:t>
            </a:r>
            <a:r>
              <a:rPr lang="fr-FR" sz="2400" dirty="0" err="1"/>
              <a:t>trEm</a:t>
            </a:r>
            <a:r>
              <a:rPr lang="fr-FR" sz="2400" dirty="0"/>
              <a:t>-e-/ (</a:t>
            </a:r>
            <a:r>
              <a:rPr lang="fr-FR" sz="2400" dirty="0" err="1"/>
              <a:t>DÉRom</a:t>
            </a:r>
            <a:r>
              <a:rPr lang="fr-FR" sz="2400" dirty="0"/>
              <a:t> 2 &gt; </a:t>
            </a:r>
            <a:r>
              <a:rPr lang="fr-FR" sz="2400" dirty="0" err="1"/>
              <a:t>DÉRom</a:t>
            </a:r>
            <a:r>
              <a:rPr lang="fr-FR" sz="2400" dirty="0"/>
              <a:t> 3) </a:t>
            </a:r>
          </a:p>
        </p:txBody>
      </p:sp>
      <p:sp>
        <p:nvSpPr>
          <p:cNvPr id="228" name="Rectangle 227">
            <a:extLst>
              <a:ext uri="{FF2B5EF4-FFF2-40B4-BE49-F238E27FC236}">
                <a16:creationId xmlns:a16="http://schemas.microsoft.com/office/drawing/2014/main" id="{EF15B4D1-54D6-DF4D-A170-405E5B422892}"/>
              </a:ext>
            </a:extLst>
          </p:cNvPr>
          <p:cNvSpPr/>
          <p:nvPr/>
        </p:nvSpPr>
        <p:spPr>
          <a:xfrm>
            <a:off x="5627580" y="2943616"/>
            <a:ext cx="309757" cy="325677"/>
          </a:xfrm>
          <a:prstGeom prst="rect">
            <a:avLst/>
          </a:prstGeom>
          <a:solidFill>
            <a:schemeClr val="lt1">
              <a:alpha val="0"/>
            </a:schemeClr>
          </a:solidFill>
          <a:ln w="38100">
            <a:solidFill>
              <a:srgbClr val="FF0000"/>
            </a:solidFill>
            <a:miter lim="800000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9" name="Rectangle 228">
            <a:extLst>
              <a:ext uri="{FF2B5EF4-FFF2-40B4-BE49-F238E27FC236}">
                <a16:creationId xmlns:a16="http://schemas.microsoft.com/office/drawing/2014/main" id="{B9F2DFBA-D68E-EE44-92A7-1726C702E12C}"/>
              </a:ext>
            </a:extLst>
          </p:cNvPr>
          <p:cNvSpPr/>
          <p:nvPr/>
        </p:nvSpPr>
        <p:spPr>
          <a:xfrm>
            <a:off x="7422193" y="6023328"/>
            <a:ext cx="447544" cy="217503"/>
          </a:xfrm>
          <a:prstGeom prst="rect">
            <a:avLst/>
          </a:prstGeom>
          <a:solidFill>
            <a:schemeClr val="lt1">
              <a:alpha val="0"/>
            </a:schemeClr>
          </a:solidFill>
          <a:ln w="38100">
            <a:solidFill>
              <a:srgbClr val="FF0000"/>
            </a:solidFill>
            <a:miter lim="800000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4A3C404-0283-F64E-8465-ECD492D8FE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5268" y="975782"/>
            <a:ext cx="3942306" cy="2895479"/>
          </a:xfrm>
          <a:prstGeom prst="rect">
            <a:avLst/>
          </a:prstGeom>
          <a:ln w="101600">
            <a:solidFill>
              <a:srgbClr val="FF0000"/>
            </a:solidFill>
            <a:miter lim="800000"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6" name="Image 5" descr="Une image contenant dessin&#10;&#10;Description générée automatiquement">
            <a:extLst>
              <a:ext uri="{FF2B5EF4-FFF2-40B4-BE49-F238E27FC236}">
                <a16:creationId xmlns:a16="http://schemas.microsoft.com/office/drawing/2014/main" id="{00ABA832-9F3C-E546-BF7D-B59F63A4AC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509" y="4292849"/>
            <a:ext cx="6814159" cy="1910512"/>
          </a:xfrm>
          <a:prstGeom prst="rect">
            <a:avLst/>
          </a:prstGeom>
          <a:ln w="101600">
            <a:solidFill>
              <a:srgbClr val="FF0000"/>
            </a:solidFill>
            <a:miter lim="800000"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C0C01AA-5254-3D49-85C8-CFD5D677A00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76174" y="4292849"/>
            <a:ext cx="6790829" cy="1910512"/>
          </a:xfrm>
          <a:prstGeom prst="rect">
            <a:avLst/>
          </a:prstGeom>
          <a:ln w="101600">
            <a:solidFill>
              <a:srgbClr val="FF0000"/>
            </a:solidFill>
            <a:miter lim="800000"/>
          </a:ln>
          <a:effectLst>
            <a:outerShdw blurRad="292100" dist="139700" dir="2700000" algn="tl" rotWithShape="0">
              <a:srgbClr val="333333">
                <a:alpha val="0"/>
              </a:srgbClr>
            </a:outerShdw>
          </a:effec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261BEC8-A03E-1C48-9D4B-ADCE62BF0F0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545268" y="975782"/>
            <a:ext cx="3942306" cy="2895478"/>
          </a:xfrm>
          <a:prstGeom prst="rect">
            <a:avLst/>
          </a:prstGeom>
          <a:ln w="101600">
            <a:solidFill>
              <a:srgbClr val="FF0000"/>
            </a:solidFill>
            <a:miter lim="800000"/>
          </a:ln>
          <a:effectLst>
            <a:outerShdw blurRad="292100" dist="139700" dir="2700000" algn="tl" rotWithShape="0">
              <a:srgbClr val="333333">
                <a:alpha val="0"/>
              </a:srgb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D3A2E8C-D640-314E-952E-24C699121AA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545269" y="975780"/>
            <a:ext cx="3942304" cy="2895478"/>
          </a:xfrm>
          <a:prstGeom prst="rect">
            <a:avLst/>
          </a:prstGeom>
          <a:ln w="101600">
            <a:solidFill>
              <a:srgbClr val="FF0000"/>
            </a:solidFill>
            <a:miter lim="800000"/>
          </a:ln>
          <a:effectLst>
            <a:outerShdw blurRad="292100" dist="139700" dir="2700000" sx="1000" sy="1000" algn="tl" rotWithShape="0">
              <a:srgbClr val="333333">
                <a:alpha val="0"/>
              </a:srgb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EDD6752-95BA-1744-8BDA-9036610AB7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7839" y="4287193"/>
            <a:ext cx="6790829" cy="1910511"/>
          </a:xfrm>
          <a:prstGeom prst="rect">
            <a:avLst/>
          </a:prstGeom>
          <a:ln w="101600">
            <a:solidFill>
              <a:srgbClr val="FF0000"/>
            </a:solidFill>
            <a:miter lim="800000"/>
          </a:ln>
          <a:effectLst>
            <a:outerShdw blurRad="292100" dist="139700" dir="2700000" algn="tl" rotWithShape="0">
              <a:srgbClr val="333333">
                <a:alpha val="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10631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" grpId="1" animBg="1"/>
      <p:bldP spid="229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>
            <a:extLst>
              <a:ext uri="{FF2B5EF4-FFF2-40B4-BE49-F238E27FC236}">
                <a16:creationId xmlns:a16="http://schemas.microsoft.com/office/drawing/2014/main" id="{DED2755F-8058-3842-B8D0-1C4B3E1B3A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617169"/>
            <a:ext cx="9144000" cy="5768813"/>
          </a:xfrm>
          <a:prstGeom prst="rect">
            <a:avLst/>
          </a:prstGeom>
        </p:spPr>
      </p:pic>
      <p:sp>
        <p:nvSpPr>
          <p:cNvPr id="19" name="Sous-titre 2">
            <a:extLst>
              <a:ext uri="{FF2B5EF4-FFF2-40B4-BE49-F238E27FC236}">
                <a16:creationId xmlns:a16="http://schemas.microsoft.com/office/drawing/2014/main" id="{F01AB843-0C6D-C54C-988C-B1716169B39C}"/>
              </a:ext>
            </a:extLst>
          </p:cNvPr>
          <p:cNvSpPr txBox="1">
            <a:spLocks/>
          </p:cNvSpPr>
          <p:nvPr/>
        </p:nvSpPr>
        <p:spPr>
          <a:xfrm>
            <a:off x="0" y="16179"/>
            <a:ext cx="9144000" cy="6009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400" dirty="0"/>
              <a:t>Titre, légende et crédits de */'</a:t>
            </a:r>
            <a:r>
              <a:rPr lang="fr-FR" sz="2400" dirty="0" err="1"/>
              <a:t>trEm</a:t>
            </a:r>
            <a:r>
              <a:rPr lang="fr-FR" sz="2400" dirty="0"/>
              <a:t>-e-/ (</a:t>
            </a:r>
            <a:r>
              <a:rPr lang="fr-FR" sz="2400" dirty="0" err="1"/>
              <a:t>DÉRom</a:t>
            </a:r>
            <a:r>
              <a:rPr lang="fr-FR" sz="2400" dirty="0"/>
              <a:t> 2 &gt; </a:t>
            </a:r>
            <a:r>
              <a:rPr lang="fr-FR" sz="2400" dirty="0" err="1"/>
              <a:t>DÉRom</a:t>
            </a:r>
            <a:r>
              <a:rPr lang="fr-FR" sz="2400" dirty="0"/>
              <a:t> 3) 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CD656B23-8FFC-1346-A3DF-598B8BF358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7169"/>
            <a:ext cx="9143999" cy="576881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BA8761B-262A-4847-A20D-F76D2F389F0B}"/>
              </a:ext>
            </a:extLst>
          </p:cNvPr>
          <p:cNvSpPr/>
          <p:nvPr/>
        </p:nvSpPr>
        <p:spPr>
          <a:xfrm>
            <a:off x="6517532" y="701460"/>
            <a:ext cx="2501208" cy="777144"/>
          </a:xfrm>
          <a:prstGeom prst="rect">
            <a:avLst/>
          </a:prstGeom>
          <a:solidFill>
            <a:schemeClr val="lt1">
              <a:alpha val="0"/>
            </a:schemeClr>
          </a:solidFill>
          <a:ln w="38100">
            <a:solidFill>
              <a:srgbClr val="FF0000"/>
            </a:solidFill>
            <a:miter lim="800000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5A862DA-3FF2-9242-9777-0E99D34AF1A0}"/>
              </a:ext>
            </a:extLst>
          </p:cNvPr>
          <p:cNvSpPr/>
          <p:nvPr/>
        </p:nvSpPr>
        <p:spPr>
          <a:xfrm>
            <a:off x="125260" y="1371600"/>
            <a:ext cx="1178246" cy="1772434"/>
          </a:xfrm>
          <a:prstGeom prst="rect">
            <a:avLst/>
          </a:prstGeom>
          <a:solidFill>
            <a:schemeClr val="lt1">
              <a:alpha val="0"/>
            </a:schemeClr>
          </a:solidFill>
          <a:ln w="38100">
            <a:solidFill>
              <a:srgbClr val="FF0000"/>
            </a:solidFill>
            <a:miter lim="800000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26468B-F4AE-454D-9B7C-B165783CAAE3}"/>
              </a:ext>
            </a:extLst>
          </p:cNvPr>
          <p:cNvSpPr/>
          <p:nvPr/>
        </p:nvSpPr>
        <p:spPr>
          <a:xfrm>
            <a:off x="6075122" y="5807413"/>
            <a:ext cx="2943617" cy="433418"/>
          </a:xfrm>
          <a:prstGeom prst="rect">
            <a:avLst/>
          </a:prstGeom>
          <a:solidFill>
            <a:schemeClr val="lt1">
              <a:alpha val="0"/>
            </a:schemeClr>
          </a:solidFill>
          <a:ln w="38100">
            <a:solidFill>
              <a:srgbClr val="FF0000"/>
            </a:solidFill>
            <a:miter lim="800000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Sous-titre 2">
            <a:extLst>
              <a:ext uri="{FF2B5EF4-FFF2-40B4-BE49-F238E27FC236}">
                <a16:creationId xmlns:a16="http://schemas.microsoft.com/office/drawing/2014/main" id="{CBD719F8-69F2-A545-936D-AF5504688979}"/>
              </a:ext>
            </a:extLst>
          </p:cNvPr>
          <p:cNvSpPr txBox="1">
            <a:spLocks/>
          </p:cNvSpPr>
          <p:nvPr/>
        </p:nvSpPr>
        <p:spPr>
          <a:xfrm>
            <a:off x="0" y="6385983"/>
            <a:ext cx="9144000" cy="4720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dirty="0"/>
              <a:t>Gilles Toubiana – 16</a:t>
            </a:r>
            <a:r>
              <a:rPr lang="fr-FR" baseline="30000" dirty="0"/>
              <a:t>e</a:t>
            </a:r>
            <a:r>
              <a:rPr lang="fr-FR" dirty="0"/>
              <a:t> Atelier </a:t>
            </a:r>
            <a:r>
              <a:rPr lang="fr-FR" dirty="0" err="1"/>
              <a:t>DÉRom</a:t>
            </a:r>
            <a:r>
              <a:rPr lang="fr-FR" dirty="0"/>
              <a:t> – Nancy, ATILF, 28/29 octobre 2019</a:t>
            </a:r>
          </a:p>
        </p:txBody>
      </p:sp>
    </p:spTree>
    <p:extLst>
      <p:ext uri="{BB962C8B-B14F-4D97-AF65-F5344CB8AC3E}">
        <p14:creationId xmlns:p14="http://schemas.microsoft.com/office/powerpoint/2010/main" val="2431349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 animBg="1"/>
      <p:bldP spid="10" grpId="1" animBg="1"/>
      <p:bldP spid="1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>
            <a:extLst>
              <a:ext uri="{FF2B5EF4-FFF2-40B4-BE49-F238E27FC236}">
                <a16:creationId xmlns:a16="http://schemas.microsoft.com/office/drawing/2014/main" id="{DED2755F-8058-3842-B8D0-1C4B3E1B3A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7169"/>
            <a:ext cx="9143999" cy="5768813"/>
          </a:xfrm>
          <a:prstGeom prst="rect">
            <a:avLst/>
          </a:prstGeom>
        </p:spPr>
      </p:pic>
      <p:sp>
        <p:nvSpPr>
          <p:cNvPr id="4" name="Sous-titre 2">
            <a:extLst>
              <a:ext uri="{FF2B5EF4-FFF2-40B4-BE49-F238E27FC236}">
                <a16:creationId xmlns:a16="http://schemas.microsoft.com/office/drawing/2014/main" id="{CBD719F8-69F2-A545-936D-AF5504688979}"/>
              </a:ext>
            </a:extLst>
          </p:cNvPr>
          <p:cNvSpPr txBox="1">
            <a:spLocks/>
          </p:cNvSpPr>
          <p:nvPr/>
        </p:nvSpPr>
        <p:spPr>
          <a:xfrm>
            <a:off x="0" y="6385983"/>
            <a:ext cx="9144000" cy="4720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dirty="0"/>
              <a:t>Gilles Toubiana – 16</a:t>
            </a:r>
            <a:r>
              <a:rPr lang="fr-FR" baseline="30000" dirty="0"/>
              <a:t>e</a:t>
            </a:r>
            <a:r>
              <a:rPr lang="fr-FR" dirty="0"/>
              <a:t> Atelier </a:t>
            </a:r>
            <a:r>
              <a:rPr lang="fr-FR" dirty="0" err="1"/>
              <a:t>DÉRom</a:t>
            </a:r>
            <a:r>
              <a:rPr lang="fr-FR" dirty="0"/>
              <a:t> – Nancy, ATILF, 28/29 octobre 2019</a:t>
            </a:r>
          </a:p>
        </p:txBody>
      </p:sp>
      <p:sp>
        <p:nvSpPr>
          <p:cNvPr id="19" name="Sous-titre 2">
            <a:extLst>
              <a:ext uri="{FF2B5EF4-FFF2-40B4-BE49-F238E27FC236}">
                <a16:creationId xmlns:a16="http://schemas.microsoft.com/office/drawing/2014/main" id="{F01AB843-0C6D-C54C-988C-B1716169B39C}"/>
              </a:ext>
            </a:extLst>
          </p:cNvPr>
          <p:cNvSpPr txBox="1">
            <a:spLocks/>
          </p:cNvSpPr>
          <p:nvPr/>
        </p:nvSpPr>
        <p:spPr>
          <a:xfrm>
            <a:off x="0" y="16179"/>
            <a:ext cx="9144000" cy="6009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400" dirty="0" err="1"/>
              <a:t>Dacoroum</a:t>
            </a:r>
            <a:r>
              <a:rPr lang="fr-FR" sz="2400" dirty="0"/>
              <a:t>., </a:t>
            </a:r>
            <a:r>
              <a:rPr lang="fr-FR" sz="2400" dirty="0" err="1"/>
              <a:t>frioul</a:t>
            </a:r>
            <a:r>
              <a:rPr lang="fr-FR" sz="2400" dirty="0"/>
              <a:t>. et </a:t>
            </a:r>
            <a:r>
              <a:rPr lang="fr-FR" sz="2400" dirty="0" err="1"/>
              <a:t>romanch</a:t>
            </a:r>
            <a:r>
              <a:rPr lang="fr-FR" sz="2400" dirty="0"/>
              <a:t>. dans */'</a:t>
            </a:r>
            <a:r>
              <a:rPr lang="fr-FR" sz="2400" dirty="0" err="1"/>
              <a:t>trEm</a:t>
            </a:r>
            <a:r>
              <a:rPr lang="fr-FR" sz="2400" dirty="0"/>
              <a:t>-e-/ (</a:t>
            </a:r>
            <a:r>
              <a:rPr lang="fr-FR" sz="2400" dirty="0" err="1"/>
              <a:t>DÉRom</a:t>
            </a:r>
            <a:r>
              <a:rPr lang="fr-FR" sz="2400" dirty="0"/>
              <a:t> 2 &gt; </a:t>
            </a:r>
            <a:r>
              <a:rPr lang="fr-FR" sz="2400" dirty="0" err="1"/>
              <a:t>DÉRom</a:t>
            </a:r>
            <a:r>
              <a:rPr lang="fr-FR" sz="2400" dirty="0"/>
              <a:t> 3)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9D20A4F6-D099-1842-A3EF-12C59468492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617169"/>
            <a:ext cx="9143999" cy="576881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FFB0EAB-4798-0C48-8997-389D3B70F79F}"/>
              </a:ext>
            </a:extLst>
          </p:cNvPr>
          <p:cNvSpPr/>
          <p:nvPr/>
        </p:nvSpPr>
        <p:spPr>
          <a:xfrm>
            <a:off x="6726476" y="1678488"/>
            <a:ext cx="2304789" cy="2154476"/>
          </a:xfrm>
          <a:prstGeom prst="rect">
            <a:avLst/>
          </a:prstGeom>
          <a:solidFill>
            <a:schemeClr val="lt1">
              <a:alpha val="0"/>
            </a:schemeClr>
          </a:solidFill>
          <a:ln w="38100">
            <a:solidFill>
              <a:srgbClr val="FF0000"/>
            </a:solidFill>
            <a:miter lim="800000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317A407-3EBE-2E46-9CFF-C08D15CE12CF}"/>
              </a:ext>
            </a:extLst>
          </p:cNvPr>
          <p:cNvSpPr/>
          <p:nvPr/>
        </p:nvSpPr>
        <p:spPr>
          <a:xfrm>
            <a:off x="4371584" y="2768252"/>
            <a:ext cx="526094" cy="338203"/>
          </a:xfrm>
          <a:prstGeom prst="rect">
            <a:avLst/>
          </a:prstGeom>
          <a:solidFill>
            <a:schemeClr val="lt1">
              <a:alpha val="0"/>
            </a:schemeClr>
          </a:solidFill>
          <a:ln w="38100">
            <a:solidFill>
              <a:srgbClr val="FF0000"/>
            </a:solidFill>
            <a:miter lim="800000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288AD7A-1FF4-F14F-A17B-DF89C8D7CFA4}"/>
              </a:ext>
            </a:extLst>
          </p:cNvPr>
          <p:cNvSpPr/>
          <p:nvPr/>
        </p:nvSpPr>
        <p:spPr>
          <a:xfrm>
            <a:off x="5674289" y="1866377"/>
            <a:ext cx="350729" cy="501041"/>
          </a:xfrm>
          <a:prstGeom prst="rect">
            <a:avLst/>
          </a:prstGeom>
          <a:solidFill>
            <a:schemeClr val="lt1">
              <a:alpha val="0"/>
            </a:schemeClr>
          </a:solidFill>
          <a:ln w="38100">
            <a:solidFill>
              <a:srgbClr val="FF0000"/>
            </a:solidFill>
            <a:miter lim="800000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B78C837-9600-A746-B086-BCBE0A7AB4E3}"/>
              </a:ext>
            </a:extLst>
          </p:cNvPr>
          <p:cNvSpPr/>
          <p:nvPr/>
        </p:nvSpPr>
        <p:spPr>
          <a:xfrm>
            <a:off x="5273458" y="2830881"/>
            <a:ext cx="288097" cy="501041"/>
          </a:xfrm>
          <a:prstGeom prst="rect">
            <a:avLst/>
          </a:prstGeom>
          <a:solidFill>
            <a:schemeClr val="lt1">
              <a:alpha val="0"/>
            </a:schemeClr>
          </a:solidFill>
          <a:ln w="38100">
            <a:solidFill>
              <a:srgbClr val="FF0000"/>
            </a:solidFill>
            <a:miter lim="800000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7682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>
            <a:extLst>
              <a:ext uri="{FF2B5EF4-FFF2-40B4-BE49-F238E27FC236}">
                <a16:creationId xmlns:a16="http://schemas.microsoft.com/office/drawing/2014/main" id="{DED2755F-8058-3842-B8D0-1C4B3E1B3A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617169"/>
            <a:ext cx="9144000" cy="5768813"/>
          </a:xfrm>
          <a:prstGeom prst="rect">
            <a:avLst/>
          </a:prstGeom>
        </p:spPr>
      </p:pic>
      <p:sp>
        <p:nvSpPr>
          <p:cNvPr id="4" name="Sous-titre 2">
            <a:extLst>
              <a:ext uri="{FF2B5EF4-FFF2-40B4-BE49-F238E27FC236}">
                <a16:creationId xmlns:a16="http://schemas.microsoft.com/office/drawing/2014/main" id="{CBD719F8-69F2-A545-936D-AF5504688979}"/>
              </a:ext>
            </a:extLst>
          </p:cNvPr>
          <p:cNvSpPr txBox="1">
            <a:spLocks/>
          </p:cNvSpPr>
          <p:nvPr/>
        </p:nvSpPr>
        <p:spPr>
          <a:xfrm>
            <a:off x="0" y="6385983"/>
            <a:ext cx="9144000" cy="4720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dirty="0"/>
              <a:t>Gilles Toubiana – 16</a:t>
            </a:r>
            <a:r>
              <a:rPr lang="fr-FR" baseline="30000" dirty="0"/>
              <a:t>e</a:t>
            </a:r>
            <a:r>
              <a:rPr lang="fr-FR" dirty="0"/>
              <a:t> Atelier </a:t>
            </a:r>
            <a:r>
              <a:rPr lang="fr-FR" dirty="0" err="1"/>
              <a:t>DÉRom</a:t>
            </a:r>
            <a:r>
              <a:rPr lang="fr-FR" dirty="0"/>
              <a:t> – Nancy, ATILF, 28/29 octobre 2019</a:t>
            </a:r>
          </a:p>
        </p:txBody>
      </p:sp>
      <p:sp>
        <p:nvSpPr>
          <p:cNvPr id="19" name="Sous-titre 2">
            <a:extLst>
              <a:ext uri="{FF2B5EF4-FFF2-40B4-BE49-F238E27FC236}">
                <a16:creationId xmlns:a16="http://schemas.microsoft.com/office/drawing/2014/main" id="{F01AB843-0C6D-C54C-988C-B1716169B39C}"/>
              </a:ext>
            </a:extLst>
          </p:cNvPr>
          <p:cNvSpPr txBox="1">
            <a:spLocks/>
          </p:cNvSpPr>
          <p:nvPr/>
        </p:nvSpPr>
        <p:spPr>
          <a:xfrm>
            <a:off x="0" y="16179"/>
            <a:ext cx="9144000" cy="6009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400" dirty="0"/>
              <a:t>Fond de carte du </a:t>
            </a:r>
            <a:r>
              <a:rPr lang="fr-FR" sz="2400" dirty="0" err="1"/>
              <a:t>DÉRom</a:t>
            </a:r>
            <a:r>
              <a:rPr lang="fr-FR" sz="2400" dirty="0"/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33077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us-titre 2">
            <a:extLst>
              <a:ext uri="{FF2B5EF4-FFF2-40B4-BE49-F238E27FC236}">
                <a16:creationId xmlns:a16="http://schemas.microsoft.com/office/drawing/2014/main" id="{CBD719F8-69F2-A545-936D-AF5504688979}"/>
              </a:ext>
            </a:extLst>
          </p:cNvPr>
          <p:cNvSpPr txBox="1">
            <a:spLocks/>
          </p:cNvSpPr>
          <p:nvPr/>
        </p:nvSpPr>
        <p:spPr>
          <a:xfrm>
            <a:off x="0" y="6385983"/>
            <a:ext cx="9144000" cy="4720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dirty="0"/>
              <a:t>Gilles Toubiana – 16</a:t>
            </a:r>
            <a:r>
              <a:rPr lang="fr-FR" baseline="30000" dirty="0"/>
              <a:t>e</a:t>
            </a:r>
            <a:r>
              <a:rPr lang="fr-FR" dirty="0"/>
              <a:t> Atelier </a:t>
            </a:r>
            <a:r>
              <a:rPr lang="fr-FR" dirty="0" err="1"/>
              <a:t>DÉRom</a:t>
            </a:r>
            <a:r>
              <a:rPr lang="fr-FR" dirty="0"/>
              <a:t> – Nancy, ATILF, 28/29 octobre 2019</a:t>
            </a:r>
          </a:p>
        </p:txBody>
      </p:sp>
      <p:sp>
        <p:nvSpPr>
          <p:cNvPr id="19" name="Sous-titre 2">
            <a:extLst>
              <a:ext uri="{FF2B5EF4-FFF2-40B4-BE49-F238E27FC236}">
                <a16:creationId xmlns:a16="http://schemas.microsoft.com/office/drawing/2014/main" id="{F01AB843-0C6D-C54C-988C-B1716169B39C}"/>
              </a:ext>
            </a:extLst>
          </p:cNvPr>
          <p:cNvSpPr txBox="1">
            <a:spLocks/>
          </p:cNvSpPr>
          <p:nvPr/>
        </p:nvSpPr>
        <p:spPr>
          <a:xfrm>
            <a:off x="0" y="16179"/>
            <a:ext cx="9144000" cy="6009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400" dirty="0"/>
              <a:t>Ajout de subdivisions dans le </a:t>
            </a:r>
            <a:r>
              <a:rPr lang="fr-FR" sz="2400" dirty="0" err="1"/>
              <a:t>DÉRom</a:t>
            </a:r>
            <a:r>
              <a:rPr lang="fr-FR" sz="2400" dirty="0"/>
              <a:t> 3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DED2755F-8058-3842-B8D0-1C4B3E1B3A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617169"/>
            <a:ext cx="9143995" cy="5768811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4F4774B-279F-EC4E-B0B1-0504C39BF2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" y="617170"/>
            <a:ext cx="9143995" cy="576881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DA96BD7B-D1BB-E242-8D48-49A1F92990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381" y="2553658"/>
            <a:ext cx="3696707" cy="2901915"/>
          </a:xfrm>
          <a:prstGeom prst="rect">
            <a:avLst/>
          </a:prstGeom>
          <a:ln w="50800">
            <a:solidFill>
              <a:srgbClr val="FF0000"/>
            </a:solidFill>
            <a:miter lim="800000"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200787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ous-titre 2">
            <a:extLst>
              <a:ext uri="{FF2B5EF4-FFF2-40B4-BE49-F238E27FC236}">
                <a16:creationId xmlns:a16="http://schemas.microsoft.com/office/drawing/2014/main" id="{F01AB843-0C6D-C54C-988C-B1716169B39C}"/>
              </a:ext>
            </a:extLst>
          </p:cNvPr>
          <p:cNvSpPr txBox="1">
            <a:spLocks/>
          </p:cNvSpPr>
          <p:nvPr/>
        </p:nvSpPr>
        <p:spPr>
          <a:xfrm>
            <a:off x="0" y="16179"/>
            <a:ext cx="9144000" cy="6009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400" dirty="0"/>
              <a:t>Méthode de travail pour le </a:t>
            </a:r>
            <a:r>
              <a:rPr lang="fr-FR" sz="2400" dirty="0" err="1"/>
              <a:t>DÉRom</a:t>
            </a:r>
            <a:r>
              <a:rPr lang="fr-FR" sz="2400" dirty="0"/>
              <a:t> 3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9D20A4F6-D099-1842-A3EF-12C5946849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7169"/>
            <a:ext cx="9143999" cy="5768812"/>
          </a:xfrm>
          <a:prstGeom prst="rect">
            <a:avLst/>
          </a:prstGeom>
        </p:spPr>
      </p:pic>
      <p:sp>
        <p:nvSpPr>
          <p:cNvPr id="4" name="Sous-titre 2">
            <a:extLst>
              <a:ext uri="{FF2B5EF4-FFF2-40B4-BE49-F238E27FC236}">
                <a16:creationId xmlns:a16="http://schemas.microsoft.com/office/drawing/2014/main" id="{CBD719F8-69F2-A545-936D-AF5504688979}"/>
              </a:ext>
            </a:extLst>
          </p:cNvPr>
          <p:cNvSpPr txBox="1">
            <a:spLocks/>
          </p:cNvSpPr>
          <p:nvPr/>
        </p:nvSpPr>
        <p:spPr>
          <a:xfrm>
            <a:off x="0" y="6385983"/>
            <a:ext cx="9144000" cy="4720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dirty="0"/>
              <a:t>Gilles Toubiana – 16</a:t>
            </a:r>
            <a:r>
              <a:rPr lang="fr-FR" baseline="30000" dirty="0"/>
              <a:t>e</a:t>
            </a:r>
            <a:r>
              <a:rPr lang="fr-FR" dirty="0"/>
              <a:t> Atelier </a:t>
            </a:r>
            <a:r>
              <a:rPr lang="fr-FR" dirty="0" err="1"/>
              <a:t>DÉRom</a:t>
            </a:r>
            <a:r>
              <a:rPr lang="fr-FR" dirty="0"/>
              <a:t> – Nancy, ATILF, 28/29 octobre 2019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317A407-3EBE-2E46-9CFF-C08D15CE12CF}"/>
              </a:ext>
            </a:extLst>
          </p:cNvPr>
          <p:cNvSpPr/>
          <p:nvPr/>
        </p:nvSpPr>
        <p:spPr>
          <a:xfrm>
            <a:off x="1118021" y="4586420"/>
            <a:ext cx="328007" cy="315190"/>
          </a:xfrm>
          <a:prstGeom prst="rect">
            <a:avLst/>
          </a:prstGeom>
          <a:solidFill>
            <a:schemeClr val="lt1">
              <a:alpha val="0"/>
            </a:schemeClr>
          </a:solidFill>
          <a:ln w="38100">
            <a:solidFill>
              <a:srgbClr val="FF0000"/>
            </a:solidFill>
            <a:miter lim="800000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288AD7A-1FF4-F14F-A17B-DF89C8D7CFA4}"/>
              </a:ext>
            </a:extLst>
          </p:cNvPr>
          <p:cNvSpPr/>
          <p:nvPr/>
        </p:nvSpPr>
        <p:spPr>
          <a:xfrm>
            <a:off x="1691015" y="2147777"/>
            <a:ext cx="626884" cy="683104"/>
          </a:xfrm>
          <a:prstGeom prst="rect">
            <a:avLst/>
          </a:prstGeom>
          <a:solidFill>
            <a:schemeClr val="lt1">
              <a:alpha val="0"/>
            </a:schemeClr>
          </a:solidFill>
          <a:ln w="38100">
            <a:solidFill>
              <a:srgbClr val="FF0000"/>
            </a:solidFill>
            <a:miter lim="800000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8845A86-4FA8-D14B-ABA6-952330FE4D51}"/>
              </a:ext>
            </a:extLst>
          </p:cNvPr>
          <p:cNvSpPr/>
          <p:nvPr/>
        </p:nvSpPr>
        <p:spPr>
          <a:xfrm>
            <a:off x="6592624" y="3285461"/>
            <a:ext cx="254743" cy="255181"/>
          </a:xfrm>
          <a:prstGeom prst="rect">
            <a:avLst/>
          </a:prstGeom>
          <a:solidFill>
            <a:schemeClr val="lt1">
              <a:alpha val="0"/>
            </a:schemeClr>
          </a:solidFill>
          <a:ln w="38100">
            <a:solidFill>
              <a:srgbClr val="FF0000"/>
            </a:solidFill>
            <a:miter lim="800000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0E81845-91FF-384B-8A09-5D6D4C3948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5954" y="3993673"/>
            <a:ext cx="3351766" cy="1815873"/>
          </a:xfrm>
          <a:prstGeom prst="rect">
            <a:avLst/>
          </a:prstGeom>
          <a:ln w="50800">
            <a:solidFill>
              <a:srgbClr val="FF0000"/>
            </a:solidFill>
            <a:miter lim="800000"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608BAAA-E084-8547-8ADE-A0E4009A99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7892" y="1120932"/>
            <a:ext cx="3358116" cy="1814982"/>
          </a:xfrm>
          <a:prstGeom prst="rect">
            <a:avLst/>
          </a:prstGeom>
          <a:ln w="50800">
            <a:solidFill>
              <a:srgbClr val="FF0000"/>
            </a:solidFill>
            <a:miter lim="800000"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409FBED-A173-B240-AD83-D5CD227285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1801" y="3693577"/>
            <a:ext cx="3358116" cy="1814982"/>
          </a:xfrm>
          <a:prstGeom prst="rect">
            <a:avLst/>
          </a:prstGeom>
          <a:noFill/>
          <a:ln w="50800">
            <a:solidFill>
              <a:srgbClr val="FF0000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568473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9D20A4F6-D099-1842-A3EF-12C5946849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17169"/>
            <a:ext cx="9143997" cy="576881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D4FAB62-057F-0E48-87B5-B1249A7BB2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617167"/>
            <a:ext cx="9144000" cy="576881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64BA81D4-1774-A04A-AFCD-9F02FA6CF9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7166"/>
            <a:ext cx="9144000" cy="5768813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D9FED6BD-958C-9B41-87FD-028C6E9E16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17167"/>
            <a:ext cx="9144000" cy="5768813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DDB22E27-DE8B-714F-87EE-94D60E5565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17167"/>
            <a:ext cx="9144000" cy="5768814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59C64EDE-7D4C-BE40-9D28-2354A1E2E0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17167"/>
            <a:ext cx="9144000" cy="5768814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B5296599-76E4-034E-838F-5BAA0083BB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" y="617166"/>
            <a:ext cx="9144000" cy="5768814"/>
          </a:xfrm>
          <a:prstGeom prst="rect">
            <a:avLst/>
          </a:prstGeom>
        </p:spPr>
      </p:pic>
      <p:sp>
        <p:nvSpPr>
          <p:cNvPr id="19" name="Sous-titre 2">
            <a:extLst>
              <a:ext uri="{FF2B5EF4-FFF2-40B4-BE49-F238E27FC236}">
                <a16:creationId xmlns:a16="http://schemas.microsoft.com/office/drawing/2014/main" id="{F01AB843-0C6D-C54C-988C-B1716169B39C}"/>
              </a:ext>
            </a:extLst>
          </p:cNvPr>
          <p:cNvSpPr txBox="1">
            <a:spLocks/>
          </p:cNvSpPr>
          <p:nvPr/>
        </p:nvSpPr>
        <p:spPr>
          <a:xfrm>
            <a:off x="0" y="16179"/>
            <a:ext cx="9144000" cy="6009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400" dirty="0"/>
              <a:t>Méthode de travail pour le </a:t>
            </a:r>
            <a:r>
              <a:rPr lang="fr-FR" sz="2400" dirty="0" err="1"/>
              <a:t>DÉRom</a:t>
            </a:r>
            <a:r>
              <a:rPr lang="fr-FR" sz="2400" dirty="0"/>
              <a:t> 3</a:t>
            </a:r>
          </a:p>
        </p:txBody>
      </p:sp>
      <p:sp>
        <p:nvSpPr>
          <p:cNvPr id="4" name="Sous-titre 2">
            <a:extLst>
              <a:ext uri="{FF2B5EF4-FFF2-40B4-BE49-F238E27FC236}">
                <a16:creationId xmlns:a16="http://schemas.microsoft.com/office/drawing/2014/main" id="{CBD719F8-69F2-A545-936D-AF5504688979}"/>
              </a:ext>
            </a:extLst>
          </p:cNvPr>
          <p:cNvSpPr txBox="1">
            <a:spLocks/>
          </p:cNvSpPr>
          <p:nvPr/>
        </p:nvSpPr>
        <p:spPr>
          <a:xfrm>
            <a:off x="0" y="6385983"/>
            <a:ext cx="9144000" cy="4720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dirty="0"/>
              <a:t>Gilles Toubiana – 16</a:t>
            </a:r>
            <a:r>
              <a:rPr lang="fr-FR" baseline="30000" dirty="0"/>
              <a:t>e</a:t>
            </a:r>
            <a:r>
              <a:rPr lang="fr-FR" dirty="0"/>
              <a:t> Atelier </a:t>
            </a:r>
            <a:r>
              <a:rPr lang="fr-FR" dirty="0" err="1"/>
              <a:t>DÉRom</a:t>
            </a:r>
            <a:r>
              <a:rPr lang="fr-FR" dirty="0"/>
              <a:t> – Nancy, ATILF, 28/29 octobre 2019</a:t>
            </a:r>
          </a:p>
        </p:txBody>
      </p:sp>
    </p:spTree>
    <p:extLst>
      <p:ext uri="{BB962C8B-B14F-4D97-AF65-F5344CB8AC3E}">
        <p14:creationId xmlns:p14="http://schemas.microsoft.com/office/powerpoint/2010/main" val="2895745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éleste">
  <a:themeElements>
    <a:clrScheme name="Céleste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élest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éleste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Celestial</Template>
  <TotalTime>370</TotalTime>
  <Words>261</Words>
  <Application>Microsoft Macintosh PowerPoint</Application>
  <PresentationFormat>Affichage à l'écran (4:3)</PresentationFormat>
  <Paragraphs>30</Paragraphs>
  <Slides>11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Céleste</vt:lpstr>
      <vt:lpstr>La cartographie  du DÉRom 3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récente mue  de la cartographie  du DÉRom 3 </dc:title>
  <dc:creator>Gilles Toubiana</dc:creator>
  <cp:lastModifiedBy>Utilisateur Microsoft Office</cp:lastModifiedBy>
  <cp:revision>29</cp:revision>
  <dcterms:created xsi:type="dcterms:W3CDTF">2019-10-11T10:04:46Z</dcterms:created>
  <dcterms:modified xsi:type="dcterms:W3CDTF">2019-10-28T15:49:18Z</dcterms:modified>
</cp:coreProperties>
</file>